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0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8"/>
    <p:restoredTop sz="94694"/>
  </p:normalViewPr>
  <p:slideViewPr>
    <p:cSldViewPr snapToGrid="0" snapToObjects="1">
      <p:cViewPr>
        <p:scale>
          <a:sx n="100" d="100"/>
          <a:sy n="100" d="100"/>
        </p:scale>
        <p:origin x="242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6F3564-05DC-430B-A79A-1787EEE370AE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2E29BC2-4C38-4A7A-8E00-EFA715F8215F}">
      <dgm:prSet phldrT="[Text]" custT="1"/>
      <dgm:spPr/>
      <dgm:t>
        <a:bodyPr/>
        <a:lstStyle/>
        <a:p>
          <a:r>
            <a:rPr lang="en-US" sz="1100" b="1" dirty="0"/>
            <a:t>Roseman University of Health Science (RUHS)  </a:t>
          </a:r>
          <a:r>
            <a:rPr lang="en-US" sz="1100" dirty="0"/>
            <a:t>partnered with </a:t>
          </a:r>
          <a:r>
            <a:rPr lang="en-US" sz="1100" b="1" dirty="0"/>
            <a:t>Nevada Medicare Assistance Program (MAP)</a:t>
          </a:r>
        </a:p>
      </dgm:t>
    </dgm:pt>
    <dgm:pt modelId="{68C188B2-4CD9-470D-9544-03BB8A764754}" type="parTrans" cxnId="{41BA2F18-15CE-48A3-8A4D-9FE5036773FF}">
      <dgm:prSet/>
      <dgm:spPr/>
      <dgm:t>
        <a:bodyPr/>
        <a:lstStyle/>
        <a:p>
          <a:endParaRPr lang="en-US"/>
        </a:p>
      </dgm:t>
    </dgm:pt>
    <dgm:pt modelId="{A777EA7F-485A-4D52-9708-ED5F058C8AEA}" type="sibTrans" cxnId="{41BA2F18-15CE-48A3-8A4D-9FE5036773FF}">
      <dgm:prSet/>
      <dgm:spPr/>
      <dgm:t>
        <a:bodyPr/>
        <a:lstStyle/>
        <a:p>
          <a:endParaRPr lang="en-US"/>
        </a:p>
      </dgm:t>
    </dgm:pt>
    <dgm:pt modelId="{1F602F42-3B96-49D7-A627-65893A73A665}">
      <dgm:prSet phldrT="[Text]" custT="1"/>
      <dgm:spPr/>
      <dgm:t>
        <a:bodyPr/>
        <a:lstStyle/>
        <a:p>
          <a:r>
            <a:rPr lang="en-US" sz="1100" b="1" dirty="0"/>
            <a:t>CMS-approved </a:t>
          </a:r>
          <a:r>
            <a:rPr lang="en-US" sz="1100" dirty="0"/>
            <a:t>training materials developed into a </a:t>
          </a:r>
          <a:r>
            <a:rPr lang="en-US" sz="1100" b="1" dirty="0"/>
            <a:t>five-hour ACPE accredited CE </a:t>
          </a:r>
          <a:r>
            <a:rPr lang="en-US" sz="1100" dirty="0"/>
            <a:t>for pharmacists and technicians</a:t>
          </a:r>
        </a:p>
      </dgm:t>
    </dgm:pt>
    <dgm:pt modelId="{6C452A01-5BF9-47E8-AF9D-902EB064397B}" type="parTrans" cxnId="{8FC54FF8-2260-4DAD-8B5F-0C35CD266E65}">
      <dgm:prSet/>
      <dgm:spPr/>
      <dgm:t>
        <a:bodyPr/>
        <a:lstStyle/>
        <a:p>
          <a:endParaRPr lang="en-US"/>
        </a:p>
      </dgm:t>
    </dgm:pt>
    <dgm:pt modelId="{49AA23D8-A7F1-4702-BCBE-F43B65B110FD}" type="sibTrans" cxnId="{8FC54FF8-2260-4DAD-8B5F-0C35CD266E65}">
      <dgm:prSet/>
      <dgm:spPr/>
      <dgm:t>
        <a:bodyPr/>
        <a:lstStyle/>
        <a:p>
          <a:endParaRPr lang="en-US"/>
        </a:p>
      </dgm:t>
    </dgm:pt>
    <dgm:pt modelId="{C35B6900-D826-40A0-96B0-33DC33415A59}">
      <dgm:prSet phldrT="[Text]" custT="1"/>
      <dgm:spPr/>
      <dgm:t>
        <a:bodyPr/>
        <a:lstStyle/>
        <a:p>
          <a:r>
            <a:rPr lang="en-US" sz="1100" dirty="0"/>
            <a:t>Participants provided a baseline </a:t>
          </a:r>
          <a:r>
            <a:rPr lang="en-US" sz="1100" b="1" dirty="0"/>
            <a:t>knowledge test prior to the CE and post knowledge test 3-months post-training.</a:t>
          </a:r>
        </a:p>
      </dgm:t>
    </dgm:pt>
    <dgm:pt modelId="{175286B3-5192-4904-8B0B-68672130D6E1}" type="parTrans" cxnId="{92DCB95E-618E-4BFA-B08B-5C5FD128DD4E}">
      <dgm:prSet/>
      <dgm:spPr/>
      <dgm:t>
        <a:bodyPr/>
        <a:lstStyle/>
        <a:p>
          <a:endParaRPr lang="en-US"/>
        </a:p>
      </dgm:t>
    </dgm:pt>
    <dgm:pt modelId="{06FB2890-AB07-4190-8C70-7C8BA5B88392}" type="sibTrans" cxnId="{92DCB95E-618E-4BFA-B08B-5C5FD128DD4E}">
      <dgm:prSet/>
      <dgm:spPr/>
      <dgm:t>
        <a:bodyPr/>
        <a:lstStyle/>
        <a:p>
          <a:endParaRPr lang="en-US"/>
        </a:p>
      </dgm:t>
    </dgm:pt>
    <dgm:pt modelId="{6F17B908-76C5-454C-B60F-BE48F1C32B50}" type="pres">
      <dgm:prSet presAssocID="{226F3564-05DC-430B-A79A-1787EEE370AE}" presName="linear" presStyleCnt="0">
        <dgm:presLayoutVars>
          <dgm:dir/>
          <dgm:resizeHandles val="exact"/>
        </dgm:presLayoutVars>
      </dgm:prSet>
      <dgm:spPr/>
    </dgm:pt>
    <dgm:pt modelId="{F4DF53E2-7727-40B5-A6F3-3306AF20AEE7}" type="pres">
      <dgm:prSet presAssocID="{92E29BC2-4C38-4A7A-8E00-EFA715F8215F}" presName="comp" presStyleCnt="0"/>
      <dgm:spPr/>
    </dgm:pt>
    <dgm:pt modelId="{C3D27EC5-D9E3-495A-A324-62888E85F698}" type="pres">
      <dgm:prSet presAssocID="{92E29BC2-4C38-4A7A-8E00-EFA715F8215F}" presName="box" presStyleLbl="node1" presStyleIdx="0" presStyleCnt="3" custLinFactNeighborX="0"/>
      <dgm:spPr/>
    </dgm:pt>
    <dgm:pt modelId="{40631320-F01F-4215-8FC9-7446847B592F}" type="pres">
      <dgm:prSet presAssocID="{92E29BC2-4C38-4A7A-8E00-EFA715F8215F}" presName="img" presStyleLbl="fgImgPlace1" presStyleIdx="0" presStyleCnt="3" custLinFactNeighborX="-205" custLinFactNeighborY="-2062"/>
      <dgm:spPr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EFB63A67-6625-4356-A023-564B659A7299}" type="pres">
      <dgm:prSet presAssocID="{92E29BC2-4C38-4A7A-8E00-EFA715F8215F}" presName="text" presStyleLbl="node1" presStyleIdx="0" presStyleCnt="3">
        <dgm:presLayoutVars>
          <dgm:bulletEnabled val="1"/>
        </dgm:presLayoutVars>
      </dgm:prSet>
      <dgm:spPr/>
    </dgm:pt>
    <dgm:pt modelId="{49815B5E-96A4-4A8E-B829-87FF974694B9}" type="pres">
      <dgm:prSet presAssocID="{A777EA7F-485A-4D52-9708-ED5F058C8AEA}" presName="spacer" presStyleCnt="0"/>
      <dgm:spPr/>
    </dgm:pt>
    <dgm:pt modelId="{B10ABECE-B6A7-47C2-994F-A1A4F64CD06B}" type="pres">
      <dgm:prSet presAssocID="{1F602F42-3B96-49D7-A627-65893A73A665}" presName="comp" presStyleCnt="0"/>
      <dgm:spPr/>
    </dgm:pt>
    <dgm:pt modelId="{F766189F-F4CB-466C-8022-D81957863467}" type="pres">
      <dgm:prSet presAssocID="{1F602F42-3B96-49D7-A627-65893A73A665}" presName="box" presStyleLbl="node1" presStyleIdx="1" presStyleCnt="3"/>
      <dgm:spPr/>
    </dgm:pt>
    <dgm:pt modelId="{583F6F70-483E-453E-944B-20CA0A7CA6A4}" type="pres">
      <dgm:prSet presAssocID="{1F602F42-3B96-49D7-A627-65893A73A665}" presName="img" presStyleLbl="fgImgPlace1" presStyleIdx="1" presStyleCnt="3"/>
      <dgm:spPr>
        <a:blipFill>
          <a:blip xmlns:r="http://schemas.openxmlformats.org/officeDocument/2006/relationships" r:embed="rId2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B8BC1C13-B881-45D7-9403-78A1102FC334}" type="pres">
      <dgm:prSet presAssocID="{1F602F42-3B96-49D7-A627-65893A73A665}" presName="text" presStyleLbl="node1" presStyleIdx="1" presStyleCnt="3">
        <dgm:presLayoutVars>
          <dgm:bulletEnabled val="1"/>
        </dgm:presLayoutVars>
      </dgm:prSet>
      <dgm:spPr/>
    </dgm:pt>
    <dgm:pt modelId="{C8D75885-D62F-48F9-B42A-115EE0185B4D}" type="pres">
      <dgm:prSet presAssocID="{49AA23D8-A7F1-4702-BCBE-F43B65B110FD}" presName="spacer" presStyleCnt="0"/>
      <dgm:spPr/>
    </dgm:pt>
    <dgm:pt modelId="{4B2BD73E-D4BE-4580-9496-FFC09F3AF9DB}" type="pres">
      <dgm:prSet presAssocID="{C35B6900-D826-40A0-96B0-33DC33415A59}" presName="comp" presStyleCnt="0"/>
      <dgm:spPr/>
    </dgm:pt>
    <dgm:pt modelId="{C71DDB13-90F9-4E68-8FD2-F0DA6F693F5E}" type="pres">
      <dgm:prSet presAssocID="{C35B6900-D826-40A0-96B0-33DC33415A59}" presName="box" presStyleLbl="node1" presStyleIdx="2" presStyleCnt="3"/>
      <dgm:spPr/>
    </dgm:pt>
    <dgm:pt modelId="{6F774E3B-B89C-417A-9BDA-647B8DC244BC}" type="pres">
      <dgm:prSet presAssocID="{C35B6900-D826-40A0-96B0-33DC33415A59}" presName="img" presStyleLbl="fgImgPlace1" presStyleIdx="2" presStyleCnt="3"/>
      <dgm:spPr>
        <a:blipFill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308A3AE3-61A5-45FE-8D0F-69460F824134}" type="pres">
      <dgm:prSet presAssocID="{C35B6900-D826-40A0-96B0-33DC33415A59}" presName="text" presStyleLbl="node1" presStyleIdx="2" presStyleCnt="3">
        <dgm:presLayoutVars>
          <dgm:bulletEnabled val="1"/>
        </dgm:presLayoutVars>
      </dgm:prSet>
      <dgm:spPr/>
    </dgm:pt>
  </dgm:ptLst>
  <dgm:cxnLst>
    <dgm:cxn modelId="{AB00E30A-03B2-4BF6-8AA2-B74989810261}" type="presOf" srcId="{226F3564-05DC-430B-A79A-1787EEE370AE}" destId="{6F17B908-76C5-454C-B60F-BE48F1C32B50}" srcOrd="0" destOrd="0" presId="urn:microsoft.com/office/officeart/2005/8/layout/vList4"/>
    <dgm:cxn modelId="{41BA2F18-15CE-48A3-8A4D-9FE5036773FF}" srcId="{226F3564-05DC-430B-A79A-1787EEE370AE}" destId="{92E29BC2-4C38-4A7A-8E00-EFA715F8215F}" srcOrd="0" destOrd="0" parTransId="{68C188B2-4CD9-470D-9544-03BB8A764754}" sibTransId="{A777EA7F-485A-4D52-9708-ED5F058C8AEA}"/>
    <dgm:cxn modelId="{8B546832-CACD-4B3D-8679-2FA92CB4BC9D}" type="presOf" srcId="{C35B6900-D826-40A0-96B0-33DC33415A59}" destId="{C71DDB13-90F9-4E68-8FD2-F0DA6F693F5E}" srcOrd="0" destOrd="0" presId="urn:microsoft.com/office/officeart/2005/8/layout/vList4"/>
    <dgm:cxn modelId="{92DCB95E-618E-4BFA-B08B-5C5FD128DD4E}" srcId="{226F3564-05DC-430B-A79A-1787EEE370AE}" destId="{C35B6900-D826-40A0-96B0-33DC33415A59}" srcOrd="2" destOrd="0" parTransId="{175286B3-5192-4904-8B0B-68672130D6E1}" sibTransId="{06FB2890-AB07-4190-8C70-7C8BA5B88392}"/>
    <dgm:cxn modelId="{087C1344-DDB2-48A9-BE7F-74AE50773B02}" type="presOf" srcId="{C35B6900-D826-40A0-96B0-33DC33415A59}" destId="{308A3AE3-61A5-45FE-8D0F-69460F824134}" srcOrd="1" destOrd="0" presId="urn:microsoft.com/office/officeart/2005/8/layout/vList4"/>
    <dgm:cxn modelId="{AA4FAA87-E5A3-4144-AD65-505BEF947B7E}" type="presOf" srcId="{92E29BC2-4C38-4A7A-8E00-EFA715F8215F}" destId="{C3D27EC5-D9E3-495A-A324-62888E85F698}" srcOrd="0" destOrd="0" presId="urn:microsoft.com/office/officeart/2005/8/layout/vList4"/>
    <dgm:cxn modelId="{849D7B9E-3EE7-43DB-AC9D-B1FC8A478105}" type="presOf" srcId="{92E29BC2-4C38-4A7A-8E00-EFA715F8215F}" destId="{EFB63A67-6625-4356-A023-564B659A7299}" srcOrd="1" destOrd="0" presId="urn:microsoft.com/office/officeart/2005/8/layout/vList4"/>
    <dgm:cxn modelId="{67CBB8AD-55D2-4845-8DD0-7270364DAA66}" type="presOf" srcId="{1F602F42-3B96-49D7-A627-65893A73A665}" destId="{B8BC1C13-B881-45D7-9403-78A1102FC334}" srcOrd="1" destOrd="0" presId="urn:microsoft.com/office/officeart/2005/8/layout/vList4"/>
    <dgm:cxn modelId="{9FE145BA-8BCD-4AE5-BFE3-B73E5C7C5259}" type="presOf" srcId="{1F602F42-3B96-49D7-A627-65893A73A665}" destId="{F766189F-F4CB-466C-8022-D81957863467}" srcOrd="0" destOrd="0" presId="urn:microsoft.com/office/officeart/2005/8/layout/vList4"/>
    <dgm:cxn modelId="{8FC54FF8-2260-4DAD-8B5F-0C35CD266E65}" srcId="{226F3564-05DC-430B-A79A-1787EEE370AE}" destId="{1F602F42-3B96-49D7-A627-65893A73A665}" srcOrd="1" destOrd="0" parTransId="{6C452A01-5BF9-47E8-AF9D-902EB064397B}" sibTransId="{49AA23D8-A7F1-4702-BCBE-F43B65B110FD}"/>
    <dgm:cxn modelId="{10390C8A-D5E5-4985-A27E-87ED1F17FB2A}" type="presParOf" srcId="{6F17B908-76C5-454C-B60F-BE48F1C32B50}" destId="{F4DF53E2-7727-40B5-A6F3-3306AF20AEE7}" srcOrd="0" destOrd="0" presId="urn:microsoft.com/office/officeart/2005/8/layout/vList4"/>
    <dgm:cxn modelId="{D01175E6-A45B-4CAF-BA3C-F4F5D1E87A05}" type="presParOf" srcId="{F4DF53E2-7727-40B5-A6F3-3306AF20AEE7}" destId="{C3D27EC5-D9E3-495A-A324-62888E85F698}" srcOrd="0" destOrd="0" presId="urn:microsoft.com/office/officeart/2005/8/layout/vList4"/>
    <dgm:cxn modelId="{1291AC82-0699-499A-A12F-D251B792A38A}" type="presParOf" srcId="{F4DF53E2-7727-40B5-A6F3-3306AF20AEE7}" destId="{40631320-F01F-4215-8FC9-7446847B592F}" srcOrd="1" destOrd="0" presId="urn:microsoft.com/office/officeart/2005/8/layout/vList4"/>
    <dgm:cxn modelId="{0BC5EE86-FC78-4B20-BB4A-3AA42E61F12B}" type="presParOf" srcId="{F4DF53E2-7727-40B5-A6F3-3306AF20AEE7}" destId="{EFB63A67-6625-4356-A023-564B659A7299}" srcOrd="2" destOrd="0" presId="urn:microsoft.com/office/officeart/2005/8/layout/vList4"/>
    <dgm:cxn modelId="{0B077FD2-9E25-4CC9-8571-3866127CBC00}" type="presParOf" srcId="{6F17B908-76C5-454C-B60F-BE48F1C32B50}" destId="{49815B5E-96A4-4A8E-B829-87FF974694B9}" srcOrd="1" destOrd="0" presId="urn:microsoft.com/office/officeart/2005/8/layout/vList4"/>
    <dgm:cxn modelId="{1BCAE943-67FB-4699-97FF-90CAE37CF9BC}" type="presParOf" srcId="{6F17B908-76C5-454C-B60F-BE48F1C32B50}" destId="{B10ABECE-B6A7-47C2-994F-A1A4F64CD06B}" srcOrd="2" destOrd="0" presId="urn:microsoft.com/office/officeart/2005/8/layout/vList4"/>
    <dgm:cxn modelId="{74535744-3357-4EE9-A2A4-63C8F25D5E34}" type="presParOf" srcId="{B10ABECE-B6A7-47C2-994F-A1A4F64CD06B}" destId="{F766189F-F4CB-466C-8022-D81957863467}" srcOrd="0" destOrd="0" presId="urn:microsoft.com/office/officeart/2005/8/layout/vList4"/>
    <dgm:cxn modelId="{F6652A62-FFF8-4ADF-95DA-4AC1BDD72007}" type="presParOf" srcId="{B10ABECE-B6A7-47C2-994F-A1A4F64CD06B}" destId="{583F6F70-483E-453E-944B-20CA0A7CA6A4}" srcOrd="1" destOrd="0" presId="urn:microsoft.com/office/officeart/2005/8/layout/vList4"/>
    <dgm:cxn modelId="{39949241-2C95-4D0D-BBEA-F4E97623747A}" type="presParOf" srcId="{B10ABECE-B6A7-47C2-994F-A1A4F64CD06B}" destId="{B8BC1C13-B881-45D7-9403-78A1102FC334}" srcOrd="2" destOrd="0" presId="urn:microsoft.com/office/officeart/2005/8/layout/vList4"/>
    <dgm:cxn modelId="{4B11E46E-AAE8-4798-8DE4-B2F8FD99C96E}" type="presParOf" srcId="{6F17B908-76C5-454C-B60F-BE48F1C32B50}" destId="{C8D75885-D62F-48F9-B42A-115EE0185B4D}" srcOrd="3" destOrd="0" presId="urn:microsoft.com/office/officeart/2005/8/layout/vList4"/>
    <dgm:cxn modelId="{C9395716-E6BE-40F0-B91E-7B9C3F88BED4}" type="presParOf" srcId="{6F17B908-76C5-454C-B60F-BE48F1C32B50}" destId="{4B2BD73E-D4BE-4580-9496-FFC09F3AF9DB}" srcOrd="4" destOrd="0" presId="urn:microsoft.com/office/officeart/2005/8/layout/vList4"/>
    <dgm:cxn modelId="{4E312DB4-5AF4-45EE-8C26-891015EA6870}" type="presParOf" srcId="{4B2BD73E-D4BE-4580-9496-FFC09F3AF9DB}" destId="{C71DDB13-90F9-4E68-8FD2-F0DA6F693F5E}" srcOrd="0" destOrd="0" presId="urn:microsoft.com/office/officeart/2005/8/layout/vList4"/>
    <dgm:cxn modelId="{43BA7BC8-79E2-4C2F-8926-4536DF644F7C}" type="presParOf" srcId="{4B2BD73E-D4BE-4580-9496-FFC09F3AF9DB}" destId="{6F774E3B-B89C-417A-9BDA-647B8DC244BC}" srcOrd="1" destOrd="0" presId="urn:microsoft.com/office/officeart/2005/8/layout/vList4"/>
    <dgm:cxn modelId="{9F120D8D-2C3C-4279-BB3A-1EE50D4CB10C}" type="presParOf" srcId="{4B2BD73E-D4BE-4580-9496-FFC09F3AF9DB}" destId="{308A3AE3-61A5-45FE-8D0F-69460F82413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27EC5-D9E3-495A-A324-62888E85F698}">
      <dsp:nvSpPr>
        <dsp:cNvPr id="0" name=""/>
        <dsp:cNvSpPr/>
      </dsp:nvSpPr>
      <dsp:spPr>
        <a:xfrm>
          <a:off x="0" y="0"/>
          <a:ext cx="2465095" cy="9093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Roseman University of Health Science (RUHS)  </a:t>
          </a:r>
          <a:r>
            <a:rPr lang="en-US" sz="1100" kern="1200" dirty="0"/>
            <a:t>partnered with </a:t>
          </a:r>
          <a:r>
            <a:rPr lang="en-US" sz="1100" b="1" kern="1200" dirty="0"/>
            <a:t>Nevada Medicare Assistance Program (MAP)</a:t>
          </a:r>
        </a:p>
      </dsp:txBody>
      <dsp:txXfrm>
        <a:off x="583950" y="0"/>
        <a:ext cx="1881144" cy="909317"/>
      </dsp:txXfrm>
    </dsp:sp>
    <dsp:sp modelId="{40631320-F01F-4215-8FC9-7446847B592F}">
      <dsp:nvSpPr>
        <dsp:cNvPr id="0" name=""/>
        <dsp:cNvSpPr/>
      </dsp:nvSpPr>
      <dsp:spPr>
        <a:xfrm>
          <a:off x="89921" y="75931"/>
          <a:ext cx="493019" cy="727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6189F-F4CB-466C-8022-D81957863467}">
      <dsp:nvSpPr>
        <dsp:cNvPr id="0" name=""/>
        <dsp:cNvSpPr/>
      </dsp:nvSpPr>
      <dsp:spPr>
        <a:xfrm>
          <a:off x="0" y="1000248"/>
          <a:ext cx="2465095" cy="9093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CMS-approved </a:t>
          </a:r>
          <a:r>
            <a:rPr lang="en-US" sz="1100" kern="1200" dirty="0"/>
            <a:t>training materials developed into a </a:t>
          </a:r>
          <a:r>
            <a:rPr lang="en-US" sz="1100" b="1" kern="1200" dirty="0"/>
            <a:t>five-hour ACPE accredited CE </a:t>
          </a:r>
          <a:r>
            <a:rPr lang="en-US" sz="1100" kern="1200" dirty="0"/>
            <a:t>for pharmacists and technicians</a:t>
          </a:r>
        </a:p>
      </dsp:txBody>
      <dsp:txXfrm>
        <a:off x="583950" y="1000248"/>
        <a:ext cx="1881144" cy="909317"/>
      </dsp:txXfrm>
    </dsp:sp>
    <dsp:sp modelId="{583F6F70-483E-453E-944B-20CA0A7CA6A4}">
      <dsp:nvSpPr>
        <dsp:cNvPr id="0" name=""/>
        <dsp:cNvSpPr/>
      </dsp:nvSpPr>
      <dsp:spPr>
        <a:xfrm>
          <a:off x="90931" y="1091180"/>
          <a:ext cx="493019" cy="727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DDB13-90F9-4E68-8FD2-F0DA6F693F5E}">
      <dsp:nvSpPr>
        <dsp:cNvPr id="0" name=""/>
        <dsp:cNvSpPr/>
      </dsp:nvSpPr>
      <dsp:spPr>
        <a:xfrm>
          <a:off x="0" y="2000497"/>
          <a:ext cx="2465095" cy="9093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Participants provided a baseline </a:t>
          </a:r>
          <a:r>
            <a:rPr lang="en-US" sz="1100" b="1" kern="1200" dirty="0"/>
            <a:t>knowledge test prior to the CE and post knowledge test 3-months post-training.</a:t>
          </a:r>
        </a:p>
      </dsp:txBody>
      <dsp:txXfrm>
        <a:off x="583950" y="2000497"/>
        <a:ext cx="1881144" cy="909317"/>
      </dsp:txXfrm>
    </dsp:sp>
    <dsp:sp modelId="{6F774E3B-B89C-417A-9BDA-647B8DC244BC}">
      <dsp:nvSpPr>
        <dsp:cNvPr id="0" name=""/>
        <dsp:cNvSpPr/>
      </dsp:nvSpPr>
      <dsp:spPr>
        <a:xfrm>
          <a:off x="90931" y="2091429"/>
          <a:ext cx="493019" cy="727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C5862B-9AFC-0340-8026-F3849A07B8B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07F3D3-5383-1C47-83C0-FA877FD6E5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1528"/>
            <a:ext cx="7772400" cy="1809681"/>
          </a:xfr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01209"/>
            <a:ext cx="6858000" cy="144117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8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7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5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83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53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0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6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0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78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55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463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34B01E-5F5D-9C4D-9377-FDA63B4602D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0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650B47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cms.gov/About-CMS/Story-Page/Challenges-for-beneficiary-care-transition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179C6-5523-6543-8A21-1A76DCAF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801"/>
            <a:ext cx="7886700" cy="996949"/>
          </a:xfrm>
          <a:solidFill>
            <a:srgbClr val="650B47">
              <a:alpha val="14000"/>
            </a:srgbClr>
          </a:solidFill>
          <a:ln>
            <a:solidFill>
              <a:srgbClr val="650B47"/>
            </a:solidFill>
          </a:ln>
        </p:spPr>
        <p:txBody>
          <a:bodyPr>
            <a:normAutofit/>
          </a:bodyPr>
          <a:lstStyle/>
          <a:p>
            <a: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</a:pPr>
            <a:r>
              <a:rPr lang="en-US" sz="2000" dirty="0"/>
              <a:t>Partnering with State Organizations to Improve Pharmacy Staff Understanding of Medicare and Federal/State Subsidy Programs</a:t>
            </a:r>
            <a:br>
              <a:rPr lang="en-US" sz="2000" dirty="0"/>
            </a:br>
            <a:r>
              <a:rPr lang="en-US" sz="1300" b="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Laci Quick, PharmD Candidate 2023, Kalin Pascacio-Bayles, PharmD Candidate 2023, Angela Nakhla, PharmD Candidate 2023, Marc Lococo, PharmD Candidate 2023, Michelle Hon, PharmD, C. Leiana Oswald, PharmD, BCGP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18307-C63D-C84E-B2FA-06E4356AB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743" y="1347882"/>
            <a:ext cx="3338513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650B47"/>
                </a:solidFill>
              </a:rPr>
              <a:t>Objective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The goal of this study is to improve knowledge of Medicare and subsidy programs for pharmacy personnel and measure the application of knowledge</a:t>
            </a:r>
            <a:endParaRPr lang="en-US" sz="1100" dirty="0">
              <a:ea typeface="Times New Roman"/>
              <a:cs typeface="Times New Roman"/>
              <a:sym typeface="Times New Roman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7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59424B-19E2-427B-9979-AC0F56F679D1}"/>
              </a:ext>
            </a:extLst>
          </p:cNvPr>
          <p:cNvSpPr txBox="1">
            <a:spLocks/>
          </p:cNvSpPr>
          <p:nvPr/>
        </p:nvSpPr>
        <p:spPr>
          <a:xfrm>
            <a:off x="123826" y="1079499"/>
            <a:ext cx="2619374" cy="26536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650B47"/>
                </a:solidFill>
              </a:rPr>
              <a:t>Background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Navigating Medicare and federal and state subsidy programs is challenging</a:t>
            </a:r>
            <a:r>
              <a:rPr lang="en-US" sz="110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1</a:t>
            </a:r>
            <a:r>
              <a:rPr lang="en-US" sz="11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Pharmacists may lack adequate education to assist beneficiaries with questions related to these programs</a:t>
            </a:r>
            <a:r>
              <a:rPr lang="en-US" sz="110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2</a:t>
            </a:r>
            <a:endParaRPr lang="en-US" sz="11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dk1"/>
                </a:solidFill>
                <a:ea typeface="Times New Roman"/>
                <a:cs typeface="Times New Roman"/>
                <a:sym typeface="Times New Roman"/>
              </a:rPr>
              <a:t>Confusion and missed opportunities for pharmacists to help may lead to a loss of benefits, compliance issues, and incurred long-term costs</a:t>
            </a:r>
            <a:r>
              <a:rPr lang="en-US" sz="1100" baseline="300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</a:rPr>
              <a:t>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650B47"/>
                </a:solidFill>
              </a:rPr>
              <a:t>Methods</a:t>
            </a:r>
          </a:p>
          <a:p>
            <a:pPr marL="0" indent="0">
              <a:buNone/>
            </a:pPr>
            <a:endParaRPr lang="en-US" sz="12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</a:pPr>
            <a:endParaRPr lang="en-US" sz="1200" dirty="0">
              <a:solidFill>
                <a:schemeClr val="dk1"/>
              </a:solidFill>
              <a:ea typeface="Times New Roman"/>
              <a:cs typeface="Times New Roman"/>
              <a:sym typeface="Times New Roman"/>
            </a:endParaRPr>
          </a:p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CED5A5-2E36-4B97-8FF6-4DC0C495B3E8}"/>
              </a:ext>
            </a:extLst>
          </p:cNvPr>
          <p:cNvSpPr txBox="1">
            <a:spLocks/>
          </p:cNvSpPr>
          <p:nvPr/>
        </p:nvSpPr>
        <p:spPr>
          <a:xfrm>
            <a:off x="6374688" y="1104202"/>
            <a:ext cx="2769312" cy="5582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650B47"/>
                </a:solidFill>
              </a:rPr>
              <a:t>Results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100" dirty="0"/>
              <a:t>Eleven participants completed the pre-survey 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100" dirty="0"/>
              <a:t>72.7% of participants reported receiving 1 or more questions about Medicare/week weekly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100" dirty="0"/>
              <a:t>100% (n=2) post respondents demonstrated increased understanding of subsidy programs &amp; enrollment periods for Medicare</a:t>
            </a:r>
            <a:endParaRPr lang="en-US" sz="1100" b="1" dirty="0">
              <a:solidFill>
                <a:srgbClr val="650B47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500" b="1" dirty="0">
                <a:solidFill>
                  <a:srgbClr val="650B47"/>
                </a:solidFill>
              </a:rPr>
              <a:t>Conclusion 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dk1"/>
                </a:solidFill>
                <a:highlight>
                  <a:srgbClr val="FFFFFF"/>
                </a:highlight>
                <a:ea typeface="Times New Roman"/>
                <a:cs typeface="Times New Roman"/>
                <a:sym typeface="Times New Roman"/>
              </a:rPr>
              <a:t>Diminished post-survey participation makes analyzing results difficult</a:t>
            </a: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dk1"/>
                </a:solidFill>
                <a:highlight>
                  <a:srgbClr val="FFFFFF"/>
                </a:highlight>
                <a:ea typeface="Times New Roman"/>
                <a:cs typeface="Times New Roman"/>
                <a:sym typeface="Times New Roman"/>
              </a:rPr>
              <a:t>Two participants demonstrated improvement in understanding subsidy programs and enrollment periods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en-US" sz="1100" dirty="0">
              <a:solidFill>
                <a:schemeClr val="dk1"/>
              </a:solidFill>
              <a:highlight>
                <a:srgbClr val="FFFFFF"/>
              </a:highlight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endParaRPr lang="en-US" sz="600" dirty="0">
              <a:solidFill>
                <a:schemeClr val="dk1"/>
              </a:solidFill>
              <a:highlight>
                <a:srgbClr val="FFFFFF"/>
              </a:highlight>
              <a:ea typeface="Times New Roman"/>
              <a:cs typeface="Times New Roman"/>
              <a:sym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500" b="1" dirty="0">
                <a:solidFill>
                  <a:srgbClr val="650B47"/>
                </a:solidFill>
              </a:rPr>
              <a:t>Acknowledgments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chemeClr val="tx1"/>
                </a:solidFill>
              </a:rPr>
              <a:t>The authors wish to acknowledge Teresa Rawlins, Wayne Young, the Dignity Health MAP Program, and the Aging and Disability Division of Nevada for their participation in this ongoing project.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600" b="1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800" b="1" dirty="0">
                <a:solidFill>
                  <a:schemeClr val="tx1"/>
                </a:solidFill>
              </a:rPr>
              <a:t>	</a:t>
            </a:r>
            <a:r>
              <a:rPr lang="en-US" sz="1500" b="1" dirty="0">
                <a:solidFill>
                  <a:srgbClr val="650B47"/>
                </a:solidFill>
              </a:rPr>
              <a:t>References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chemeClr val="tx1"/>
                </a:solidFill>
              </a:rPr>
              <a:t>1. Center for Medicare and Medicaid Services. Common Challenges for Beneficiary Care Transitions. Accessed October 30, 2022. </a:t>
            </a:r>
            <a:r>
              <a:rPr lang="en-US" sz="700" dirty="0">
                <a:solidFill>
                  <a:schemeClr val="tx1"/>
                </a:solidFill>
                <a:hlinkClick r:id="rId2"/>
              </a:rPr>
              <a:t>https://www.cms.gov/About-CMS/Story-Page/Challenges-for-beneficiary-care-transitions.pdf</a:t>
            </a:r>
            <a:endParaRPr lang="en-US" sz="7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7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700" dirty="0">
                <a:solidFill>
                  <a:schemeClr val="tx1"/>
                </a:solidFill>
              </a:rPr>
              <a:t>2. Westrick S, Hastings T, McFarland S, Hohmann L, Hohmann N. How Do Pharmacists Assist Medicare Beneficiaries with Limited Income? A Cross-Sectional Study of Community Pharmacists in Alabama.</a:t>
            </a:r>
            <a:r>
              <a:rPr lang="en-US" sz="700" i="1" dirty="0">
                <a:solidFill>
                  <a:schemeClr val="tx1"/>
                </a:solidFill>
              </a:rPr>
              <a:t>JMCP</a:t>
            </a:r>
            <a:r>
              <a:rPr lang="en-US" sz="700" dirty="0">
                <a:solidFill>
                  <a:schemeClr val="tx1"/>
                </a:solidFill>
              </a:rPr>
              <a:t>.2016;22(9):1039-1045.doi:10.18553/jmcp.2016.22.9.1039   </a:t>
            </a:r>
            <a:endParaRPr lang="en-US" sz="700" b="1" dirty="0">
              <a:solidFill>
                <a:srgbClr val="650B47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0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3DAB966-101F-4501-A460-77EBE31E3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321091"/>
              </p:ext>
            </p:extLst>
          </p:nvPr>
        </p:nvGraphicFramePr>
        <p:xfrm>
          <a:off x="278105" y="3219575"/>
          <a:ext cx="2465095" cy="2909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319654-F051-4BE1-84DA-C7CA8AB6FAA9}"/>
              </a:ext>
            </a:extLst>
          </p:cNvPr>
          <p:cNvSpPr txBox="1"/>
          <p:nvPr/>
        </p:nvSpPr>
        <p:spPr>
          <a:xfrm>
            <a:off x="2897479" y="2363315"/>
            <a:ext cx="3397544" cy="3770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650B47"/>
                </a:solidFill>
              </a:rPr>
              <a:t>Pre/Post Survey Questions</a:t>
            </a:r>
          </a:p>
          <a:p>
            <a:pPr algn="ctr"/>
            <a:r>
              <a:rPr lang="en-US" sz="1500" b="1" dirty="0">
                <a:solidFill>
                  <a:srgbClr val="650B47"/>
                </a:solidFill>
              </a:rPr>
              <a:t>Can you Answer These Questions?</a:t>
            </a:r>
          </a:p>
          <a:p>
            <a:pPr marL="228600" indent="-228600">
              <a:buAutoNum type="arabicPeriod"/>
            </a:pPr>
            <a:r>
              <a:rPr lang="en-US" sz="1100" dirty="0"/>
              <a:t>On average, how often are patients asking questions regarding Medicare?</a:t>
            </a:r>
          </a:p>
          <a:p>
            <a:pPr marL="228600" indent="-228600">
              <a:buAutoNum type="arabicPeriod"/>
            </a:pPr>
            <a:r>
              <a:rPr lang="en-US" sz="1100" dirty="0"/>
              <a:t>On average, how often do you refer a qualifying patient to an appropriate Federal or State resource?</a:t>
            </a:r>
          </a:p>
          <a:p>
            <a:pPr marL="228600" indent="-228600">
              <a:buAutoNum type="arabicPeriod"/>
            </a:pPr>
            <a:r>
              <a:rPr lang="en-US" sz="1100" dirty="0"/>
              <a:t>What are the qualification guidelines used to determine if a beneficiary is eligible for MSP/MAABD?</a:t>
            </a:r>
          </a:p>
          <a:p>
            <a:pPr marL="228600" indent="-228600">
              <a:buAutoNum type="arabicPeriod"/>
            </a:pPr>
            <a:r>
              <a:rPr lang="en-US" sz="1100" dirty="0"/>
              <a:t>What is Extra Help and where do beneficiaries go to apply? Does this program require renewal and if so when?</a:t>
            </a:r>
          </a:p>
          <a:p>
            <a:pPr marL="228600" indent="-228600">
              <a:buAutoNum type="arabicPeriod"/>
            </a:pPr>
            <a:r>
              <a:rPr lang="en-US" sz="1100" dirty="0"/>
              <a:t>What is LiNET and where do beneficiaries go to apply?</a:t>
            </a:r>
          </a:p>
          <a:p>
            <a:pPr marL="228600" indent="-228600">
              <a:buAutoNum type="arabicPeriod"/>
            </a:pPr>
            <a:r>
              <a:rPr lang="en-US" sz="1100" dirty="0"/>
              <a:t>What is the difference between Medicare Advantage and Original Medicare?</a:t>
            </a:r>
          </a:p>
          <a:p>
            <a:pPr marL="228600" indent="-228600">
              <a:buAutoNum type="arabicPeriod"/>
            </a:pPr>
            <a:r>
              <a:rPr lang="en-US" sz="1100" dirty="0"/>
              <a:t>When a patient is turning 65 years old, what is the earliest the patient can apply for initial enrollment?</a:t>
            </a:r>
          </a:p>
          <a:p>
            <a:pPr marL="228600" indent="-228600">
              <a:buAutoNum type="arabicPeriod"/>
            </a:pPr>
            <a:r>
              <a:rPr lang="en-US" sz="1100" dirty="0"/>
              <a:t>Provide an example of how you have assisted a Medicare Beneficiary with a problem in the pharmacy.</a:t>
            </a:r>
          </a:p>
        </p:txBody>
      </p:sp>
    </p:spTree>
    <p:extLst>
      <p:ext uri="{BB962C8B-B14F-4D97-AF65-F5344CB8AC3E}">
        <p14:creationId xmlns:p14="http://schemas.microsoft.com/office/powerpoint/2010/main" val="1808594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7789</TotalTime>
  <Words>505</Words>
  <Application>Microsoft Office PowerPoint</Application>
  <PresentationFormat>On-screen Show (4:3)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Partnering with State Organizations to Improve Pharmacy Staff Understanding of Medicare and Federal/State Subsidy Programs Laci Quick, PharmD Candidate 2023, Kalin Pascacio-Bayles, PharmD Candidate 2023, Angela Nakhla, PharmD Candidate 2023, Marc Lococo, PharmD Candidate 2023, Michelle Hon, PharmD, C. Leiana Oswald, PharmD, BCGP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Roth</dc:creator>
  <cp:lastModifiedBy>Catherine Oswald</cp:lastModifiedBy>
  <cp:revision>22</cp:revision>
  <dcterms:created xsi:type="dcterms:W3CDTF">2021-11-30T17:00:33Z</dcterms:created>
  <dcterms:modified xsi:type="dcterms:W3CDTF">2022-10-31T19:32:54Z</dcterms:modified>
</cp:coreProperties>
</file>