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0" r:id="rId1"/>
  </p:sldMasterIdLst>
  <p:notesMasterIdLst>
    <p:notesMasterId r:id="rId3"/>
  </p:notesMasterIdLst>
  <p:handoutMasterIdLst>
    <p:handoutMasterId r:id="rId4"/>
  </p:handoutMasterIdLst>
  <p:sldIdLst>
    <p:sldId id="256" r:id="rId2"/>
  </p:sldIdLst>
  <p:sldSz cx="38404800" cy="43891200"/>
  <p:notesSz cx="7010400" cy="9296400"/>
  <p:defaultTextStyle>
    <a:defPPr>
      <a:defRPr lang="en-US"/>
    </a:defPPr>
    <a:lvl1pPr marL="0" algn="l" defTabSz="3756396" rtl="0" eaLnBrk="1" latinLnBrk="0" hangingPunct="1">
      <a:defRPr sz="7400" kern="1200">
        <a:solidFill>
          <a:schemeClr val="tx1"/>
        </a:solidFill>
        <a:latin typeface="+mn-lt"/>
        <a:ea typeface="+mn-ea"/>
        <a:cs typeface="+mn-cs"/>
      </a:defRPr>
    </a:lvl1pPr>
    <a:lvl2pPr marL="1878198" algn="l" defTabSz="3756396" rtl="0" eaLnBrk="1" latinLnBrk="0" hangingPunct="1">
      <a:defRPr sz="7400" kern="1200">
        <a:solidFill>
          <a:schemeClr val="tx1"/>
        </a:solidFill>
        <a:latin typeface="+mn-lt"/>
        <a:ea typeface="+mn-ea"/>
        <a:cs typeface="+mn-cs"/>
      </a:defRPr>
    </a:lvl2pPr>
    <a:lvl3pPr marL="3756396" algn="l" defTabSz="3756396" rtl="0" eaLnBrk="1" latinLnBrk="0" hangingPunct="1">
      <a:defRPr sz="7400" kern="1200">
        <a:solidFill>
          <a:schemeClr val="tx1"/>
        </a:solidFill>
        <a:latin typeface="+mn-lt"/>
        <a:ea typeface="+mn-ea"/>
        <a:cs typeface="+mn-cs"/>
      </a:defRPr>
    </a:lvl3pPr>
    <a:lvl4pPr marL="5634594" algn="l" defTabSz="3756396" rtl="0" eaLnBrk="1" latinLnBrk="0" hangingPunct="1">
      <a:defRPr sz="7400" kern="1200">
        <a:solidFill>
          <a:schemeClr val="tx1"/>
        </a:solidFill>
        <a:latin typeface="+mn-lt"/>
        <a:ea typeface="+mn-ea"/>
        <a:cs typeface="+mn-cs"/>
      </a:defRPr>
    </a:lvl4pPr>
    <a:lvl5pPr marL="7512797" algn="l" defTabSz="3756396" rtl="0" eaLnBrk="1" latinLnBrk="0" hangingPunct="1">
      <a:defRPr sz="7400" kern="1200">
        <a:solidFill>
          <a:schemeClr val="tx1"/>
        </a:solidFill>
        <a:latin typeface="+mn-lt"/>
        <a:ea typeface="+mn-ea"/>
        <a:cs typeface="+mn-cs"/>
      </a:defRPr>
    </a:lvl5pPr>
    <a:lvl6pPr marL="9390995" algn="l" defTabSz="3756396" rtl="0" eaLnBrk="1" latinLnBrk="0" hangingPunct="1">
      <a:defRPr sz="7400" kern="1200">
        <a:solidFill>
          <a:schemeClr val="tx1"/>
        </a:solidFill>
        <a:latin typeface="+mn-lt"/>
        <a:ea typeface="+mn-ea"/>
        <a:cs typeface="+mn-cs"/>
      </a:defRPr>
    </a:lvl6pPr>
    <a:lvl7pPr marL="11269197" algn="l" defTabSz="3756396" rtl="0" eaLnBrk="1" latinLnBrk="0" hangingPunct="1">
      <a:defRPr sz="7400" kern="1200">
        <a:solidFill>
          <a:schemeClr val="tx1"/>
        </a:solidFill>
        <a:latin typeface="+mn-lt"/>
        <a:ea typeface="+mn-ea"/>
        <a:cs typeface="+mn-cs"/>
      </a:defRPr>
    </a:lvl7pPr>
    <a:lvl8pPr marL="13147395" algn="l" defTabSz="3756396" rtl="0" eaLnBrk="1" latinLnBrk="0" hangingPunct="1">
      <a:defRPr sz="7400" kern="1200">
        <a:solidFill>
          <a:schemeClr val="tx1"/>
        </a:solidFill>
        <a:latin typeface="+mn-lt"/>
        <a:ea typeface="+mn-ea"/>
        <a:cs typeface="+mn-cs"/>
      </a:defRPr>
    </a:lvl8pPr>
    <a:lvl9pPr marL="15025593" algn="l" defTabSz="3756396" rtl="0" eaLnBrk="1" latinLnBrk="0" hangingPunct="1">
      <a:defRPr sz="7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24">
          <p15:clr>
            <a:srgbClr val="A4A3A4"/>
          </p15:clr>
        </p15:guide>
        <p15:guide id="2" pos="168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0032"/>
    <a:srgbClr val="AEB0B2"/>
    <a:srgbClr val="353535"/>
    <a:srgbClr val="51253A"/>
    <a:srgbClr val="03495C"/>
    <a:srgbClr val="ECEDD1"/>
    <a:srgbClr val="613318"/>
    <a:srgbClr val="ADD632"/>
    <a:srgbClr val="FFCC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718" autoAdjust="0"/>
    <p:restoredTop sz="98191" autoAdjust="0"/>
  </p:normalViewPr>
  <p:slideViewPr>
    <p:cSldViewPr snapToGrid="0">
      <p:cViewPr>
        <p:scale>
          <a:sx n="75" d="100"/>
          <a:sy n="75" d="100"/>
        </p:scale>
        <p:origin x="-528" y="144"/>
      </p:cViewPr>
      <p:guideLst>
        <p:guide orient="horz" pos="3324"/>
        <p:guide pos="1680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200"/>
            </a:lvl1pPr>
          </a:lstStyle>
          <a:p>
            <a:fld id="{302F586B-0015-43FB-918D-31E1A09780E3}" type="datetimeFigureOut">
              <a:rPr lang="en-US" smtClean="0"/>
              <a:t>2/8/23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200"/>
            </a:lvl1pPr>
          </a:lstStyle>
          <a:p>
            <a:fld id="{5F29C2D4-4424-41A2-A90C-29D31B733A95}" type="slidenum">
              <a:rPr lang="en-US" smtClean="0"/>
              <a:t>‹#›</a:t>
            </a:fld>
            <a:endParaRPr lang="en-US" dirty="0"/>
          </a:p>
        </p:txBody>
      </p:sp>
    </p:spTree>
    <p:extLst>
      <p:ext uri="{BB962C8B-B14F-4D97-AF65-F5344CB8AC3E}">
        <p14:creationId xmlns:p14="http://schemas.microsoft.com/office/powerpoint/2010/main" val="39555133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7CEAF96C-0DD1-4DCA-AB4B-687076CBD6E7}" type="datetimeFigureOut">
              <a:rPr lang="en-US" smtClean="0"/>
              <a:t>2/8/23</a:t>
            </a:fld>
            <a:endParaRPr lang="en-US" dirty="0"/>
          </a:p>
        </p:txBody>
      </p:sp>
      <p:sp>
        <p:nvSpPr>
          <p:cNvPr id="4" name="Slide Image Placeholder 3"/>
          <p:cNvSpPr>
            <a:spLocks noGrp="1" noRot="1" noChangeAspect="1"/>
          </p:cNvSpPr>
          <p:nvPr>
            <p:ph type="sldImg" idx="2"/>
          </p:nvPr>
        </p:nvSpPr>
        <p:spPr>
          <a:xfrm>
            <a:off x="1981200" y="696913"/>
            <a:ext cx="30480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39DA5243-CE1B-4274-BAA7-73DD5174F0FC}" type="slidenum">
              <a:rPr lang="en-US" smtClean="0"/>
              <a:t>‹#›</a:t>
            </a:fld>
            <a:endParaRPr lang="en-US" dirty="0"/>
          </a:p>
        </p:txBody>
      </p:sp>
    </p:spTree>
    <p:extLst>
      <p:ext uri="{BB962C8B-B14F-4D97-AF65-F5344CB8AC3E}">
        <p14:creationId xmlns:p14="http://schemas.microsoft.com/office/powerpoint/2010/main" val="3507094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81200" y="696913"/>
            <a:ext cx="30480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DA5243-CE1B-4274-BAA7-73DD5174F0FC}" type="slidenum">
              <a:rPr lang="en-US" smtClean="0"/>
              <a:t>1</a:t>
            </a:fld>
            <a:endParaRPr lang="en-US" dirty="0"/>
          </a:p>
        </p:txBody>
      </p:sp>
    </p:spTree>
    <p:extLst>
      <p:ext uri="{BB962C8B-B14F-4D97-AF65-F5344CB8AC3E}">
        <p14:creationId xmlns:p14="http://schemas.microsoft.com/office/powerpoint/2010/main" val="2760740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ext Placeholder 5"/>
          <p:cNvSpPr>
            <a:spLocks noGrp="1"/>
          </p:cNvSpPr>
          <p:nvPr>
            <p:ph type="body" sz="quarter" idx="15" hasCustomPrompt="1"/>
          </p:nvPr>
        </p:nvSpPr>
        <p:spPr>
          <a:xfrm>
            <a:off x="-32753" y="314325"/>
            <a:ext cx="38437553" cy="3886200"/>
          </a:xfrm>
        </p:spPr>
        <p:txBody>
          <a:bodyPr>
            <a:noAutofit/>
          </a:bodyPr>
          <a:lstStyle>
            <a:lvl1pPr marL="0" marR="0" indent="0" algn="ctr" defTabSz="3761086" rtl="0" eaLnBrk="1" fontAlgn="auto" latinLnBrk="0" hangingPunct="1">
              <a:lnSpc>
                <a:spcPct val="100000"/>
              </a:lnSpc>
              <a:spcBef>
                <a:spcPts val="1500"/>
              </a:spcBef>
              <a:spcAft>
                <a:spcPts val="0"/>
              </a:spcAft>
              <a:buClrTx/>
              <a:buSzTx/>
              <a:buFontTx/>
              <a:buNone/>
              <a:tabLst/>
              <a:defRPr sz="6100" baseline="0">
                <a:solidFill>
                  <a:schemeClr val="tx2">
                    <a:lumMod val="50000"/>
                  </a:schemeClr>
                </a:solidFill>
                <a:latin typeface="Arial" pitchFamily="34" charset="0"/>
                <a:cs typeface="Arial" pitchFamily="34" charset="0"/>
              </a:defRPr>
            </a:lvl1pPr>
            <a:lvl2pPr marL="1880543" indent="0">
              <a:buFontTx/>
              <a:buNone/>
              <a:defRPr/>
            </a:lvl2pPr>
            <a:lvl3pPr marL="3761086" indent="0">
              <a:buFontTx/>
              <a:buNone/>
              <a:defRPr/>
            </a:lvl3pPr>
            <a:lvl4pPr marL="5641629" indent="0">
              <a:buFontTx/>
              <a:buNone/>
              <a:defRPr/>
            </a:lvl4pPr>
            <a:lvl5pPr marL="7522172" indent="0">
              <a:buFontTx/>
              <a:buNone/>
              <a:defRPr/>
            </a:lvl5pPr>
          </a:lstStyle>
          <a:p>
            <a:pPr marL="0" marR="0" lvl="0" indent="0" algn="ctr" defTabSz="3761086" rtl="0" eaLnBrk="1" fontAlgn="auto" latinLnBrk="0" hangingPunct="1">
              <a:lnSpc>
                <a:spcPct val="100000"/>
              </a:lnSpc>
              <a:spcBef>
                <a:spcPct val="20000"/>
              </a:spcBef>
              <a:spcAft>
                <a:spcPts val="0"/>
              </a:spcAft>
              <a:buClrTx/>
              <a:buSzTx/>
              <a:buFontTx/>
              <a:buNone/>
              <a:tabLst/>
              <a:defRPr/>
            </a:pPr>
            <a:r>
              <a:rPr lang="en-US" dirty="0"/>
              <a:t>This is a Scientific Poster Template created by </a:t>
            </a:r>
            <a:r>
              <a:rPr lang="en-US" dirty="0" err="1"/>
              <a:t>Graphicsland</a:t>
            </a:r>
            <a:r>
              <a:rPr lang="en-US" dirty="0"/>
              <a:t> </a:t>
            </a:r>
            <a:br>
              <a:rPr lang="en-US" dirty="0"/>
            </a:br>
            <a:r>
              <a:rPr lang="en-US" dirty="0"/>
              <a:t>&amp; MakeSigns.com. Your poster title would go on these lines.</a:t>
            </a:r>
          </a:p>
        </p:txBody>
      </p:sp>
      <p:sp>
        <p:nvSpPr>
          <p:cNvPr id="3" name="Text Placeholder 5"/>
          <p:cNvSpPr>
            <a:spLocks noGrp="1"/>
          </p:cNvSpPr>
          <p:nvPr>
            <p:ph type="body" sz="quarter" idx="16" hasCustomPrompt="1"/>
          </p:nvPr>
        </p:nvSpPr>
        <p:spPr>
          <a:xfrm>
            <a:off x="-32753" y="3550025"/>
            <a:ext cx="38437553" cy="2259106"/>
          </a:xfrm>
        </p:spPr>
        <p:txBody>
          <a:bodyPr>
            <a:noAutofit/>
          </a:bodyPr>
          <a:lstStyle>
            <a:lvl1pPr marL="0" marR="0" indent="0" algn="ctr" defTabSz="3761086" rtl="0" eaLnBrk="1" fontAlgn="auto" latinLnBrk="0" hangingPunct="1">
              <a:lnSpc>
                <a:spcPct val="100000"/>
              </a:lnSpc>
              <a:spcBef>
                <a:spcPts val="600"/>
              </a:spcBef>
              <a:spcAft>
                <a:spcPts val="0"/>
              </a:spcAft>
              <a:buClrTx/>
              <a:buSzTx/>
              <a:buFontTx/>
              <a:buNone/>
              <a:tabLst/>
              <a:defRPr sz="6600" baseline="0">
                <a:solidFill>
                  <a:schemeClr val="tx2">
                    <a:lumMod val="50000"/>
                  </a:schemeClr>
                </a:solidFill>
                <a:latin typeface="Arial" pitchFamily="34" charset="0"/>
                <a:cs typeface="Arial" pitchFamily="34" charset="0"/>
              </a:defRPr>
            </a:lvl1pPr>
            <a:lvl2pPr marL="1880543" indent="0">
              <a:buFontTx/>
              <a:buNone/>
              <a:defRPr/>
            </a:lvl2pPr>
            <a:lvl3pPr marL="3761086" indent="0">
              <a:buFontTx/>
              <a:buNone/>
              <a:defRPr/>
            </a:lvl3pPr>
            <a:lvl4pPr marL="5641629" indent="0">
              <a:buFontTx/>
              <a:buNone/>
              <a:defRPr/>
            </a:lvl4pPr>
            <a:lvl5pPr marL="7522172" indent="0">
              <a:buFontTx/>
              <a:buNone/>
              <a:defRPr/>
            </a:lvl5pPr>
          </a:lstStyle>
          <a:p>
            <a:pPr algn="ctr">
              <a:spcBef>
                <a:spcPts val="600"/>
              </a:spcBef>
            </a:pPr>
            <a:r>
              <a:rPr lang="en-US" sz="6000" dirty="0">
                <a:solidFill>
                  <a:schemeClr val="tx2">
                    <a:lumMod val="50000"/>
                  </a:schemeClr>
                </a:solidFill>
                <a:latin typeface="Franklin Gothic Medium" pitchFamily="34" charset="0"/>
              </a:rPr>
              <a:t>Author’s Name Here</a:t>
            </a:r>
            <a:br>
              <a:rPr lang="en-US" sz="6000" dirty="0">
                <a:solidFill>
                  <a:schemeClr val="tx2">
                    <a:lumMod val="50000"/>
                  </a:schemeClr>
                </a:solidFill>
                <a:latin typeface="Franklin Gothic Medium" pitchFamily="34" charset="0"/>
              </a:rPr>
            </a:br>
            <a:r>
              <a:rPr lang="en-US" sz="6000" dirty="0">
                <a:solidFill>
                  <a:schemeClr val="tx2">
                    <a:lumMod val="50000"/>
                  </a:schemeClr>
                </a:solidFill>
                <a:latin typeface="Arial" pitchFamily="34" charset="0"/>
                <a:cs typeface="Arial" pitchFamily="34" charset="0"/>
              </a:rPr>
              <a:t>University</a:t>
            </a:r>
            <a:r>
              <a:rPr lang="en-US" sz="6000" dirty="0">
                <a:solidFill>
                  <a:schemeClr val="tx2">
                    <a:lumMod val="50000"/>
                  </a:schemeClr>
                </a:solidFill>
                <a:latin typeface="Franklin Gothic Medium" pitchFamily="34" charset="0"/>
              </a:rPr>
              <a:t> Name Here</a:t>
            </a:r>
          </a:p>
        </p:txBody>
      </p:sp>
    </p:spTree>
    <p:extLst>
      <p:ext uri="{BB962C8B-B14F-4D97-AF65-F5344CB8AC3E}">
        <p14:creationId xmlns:p14="http://schemas.microsoft.com/office/powerpoint/2010/main" val="256955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3EE5B7-680E-44FF-962F-3113FAB5030E}" type="datetimeFigureOut">
              <a:rPr lang="en-US" smtClean="0"/>
              <a:t>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3005524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757686"/>
            <a:ext cx="8641080" cy="3744976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0240" y="1757686"/>
            <a:ext cx="25283160" cy="37449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3EE5B7-680E-44FF-962F-3113FAB5030E}" type="datetimeFigureOut">
              <a:rPr lang="en-US" smtClean="0"/>
              <a:t>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434872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3EE5B7-680E-44FF-962F-3113FAB5030E}" type="datetimeFigureOut">
              <a:rPr lang="en-US" smtClean="0"/>
              <a:t>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99531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4" y="28204170"/>
            <a:ext cx="32644080" cy="8717280"/>
          </a:xfrm>
        </p:spPr>
        <p:txBody>
          <a:bodyPr anchor="t"/>
          <a:lstStyle>
            <a:lvl1pPr algn="l">
              <a:defRPr sz="16500" b="1" cap="all"/>
            </a:lvl1pPr>
          </a:lstStyle>
          <a:p>
            <a:r>
              <a:rPr lang="en-US"/>
              <a:t>Click to edit Master title style</a:t>
            </a:r>
          </a:p>
        </p:txBody>
      </p:sp>
      <p:sp>
        <p:nvSpPr>
          <p:cNvPr id="3" name="Text Placeholder 2"/>
          <p:cNvSpPr>
            <a:spLocks noGrp="1"/>
          </p:cNvSpPr>
          <p:nvPr>
            <p:ph type="body" idx="1"/>
          </p:nvPr>
        </p:nvSpPr>
        <p:spPr>
          <a:xfrm>
            <a:off x="3033714" y="18602966"/>
            <a:ext cx="32644080" cy="9601196"/>
          </a:xfrm>
        </p:spPr>
        <p:txBody>
          <a:bodyPr anchor="b"/>
          <a:lstStyle>
            <a:lvl1pPr marL="0" indent="0">
              <a:buNone/>
              <a:defRPr sz="8200">
                <a:solidFill>
                  <a:schemeClr val="tx1">
                    <a:tint val="75000"/>
                  </a:schemeClr>
                </a:solidFill>
              </a:defRPr>
            </a:lvl1pPr>
            <a:lvl2pPr marL="1880543" indent="0">
              <a:buNone/>
              <a:defRPr sz="7400">
                <a:solidFill>
                  <a:schemeClr val="tx1">
                    <a:tint val="75000"/>
                  </a:schemeClr>
                </a:solidFill>
              </a:defRPr>
            </a:lvl2pPr>
            <a:lvl3pPr marL="3761086" indent="0">
              <a:buNone/>
              <a:defRPr sz="6600">
                <a:solidFill>
                  <a:schemeClr val="tx1">
                    <a:tint val="75000"/>
                  </a:schemeClr>
                </a:solidFill>
              </a:defRPr>
            </a:lvl3pPr>
            <a:lvl4pPr marL="5641630" indent="0">
              <a:buNone/>
              <a:defRPr sz="5800">
                <a:solidFill>
                  <a:schemeClr val="tx1">
                    <a:tint val="75000"/>
                  </a:schemeClr>
                </a:solidFill>
              </a:defRPr>
            </a:lvl4pPr>
            <a:lvl5pPr marL="7522173" indent="0">
              <a:buNone/>
              <a:defRPr sz="5800">
                <a:solidFill>
                  <a:schemeClr val="tx1">
                    <a:tint val="75000"/>
                  </a:schemeClr>
                </a:solidFill>
              </a:defRPr>
            </a:lvl5pPr>
            <a:lvl6pPr marL="9402716" indent="0">
              <a:buNone/>
              <a:defRPr sz="5800">
                <a:solidFill>
                  <a:schemeClr val="tx1">
                    <a:tint val="75000"/>
                  </a:schemeClr>
                </a:solidFill>
              </a:defRPr>
            </a:lvl6pPr>
            <a:lvl7pPr marL="11283259" indent="0">
              <a:buNone/>
              <a:defRPr sz="5800">
                <a:solidFill>
                  <a:schemeClr val="tx1">
                    <a:tint val="75000"/>
                  </a:schemeClr>
                </a:solidFill>
              </a:defRPr>
            </a:lvl7pPr>
            <a:lvl8pPr marL="13163803" indent="0">
              <a:buNone/>
              <a:defRPr sz="5800">
                <a:solidFill>
                  <a:schemeClr val="tx1">
                    <a:tint val="75000"/>
                  </a:schemeClr>
                </a:solidFill>
              </a:defRPr>
            </a:lvl8pPr>
            <a:lvl9pPr marL="15044346" indent="0">
              <a:buNone/>
              <a:defRPr sz="5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3EE5B7-680E-44FF-962F-3113FAB5030E}" type="datetimeFigureOut">
              <a:rPr lang="en-US" smtClean="0"/>
              <a:t>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14984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0240" y="10241282"/>
            <a:ext cx="16962120" cy="28966164"/>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522440" y="10241282"/>
            <a:ext cx="16962120" cy="28966164"/>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3EE5B7-680E-44FF-962F-3113FAB5030E}" type="datetimeFigureOut">
              <a:rPr lang="en-US" smtClean="0"/>
              <a:t>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558327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6" y="9824724"/>
            <a:ext cx="16968790" cy="4094476"/>
          </a:xfrm>
        </p:spPr>
        <p:txBody>
          <a:bodyPr anchor="b"/>
          <a:lstStyle>
            <a:lvl1pPr marL="0" indent="0">
              <a:buNone/>
              <a:defRPr sz="9900" b="1"/>
            </a:lvl1pPr>
            <a:lvl2pPr marL="1880543" indent="0">
              <a:buNone/>
              <a:defRPr sz="8200" b="1"/>
            </a:lvl2pPr>
            <a:lvl3pPr marL="3761086" indent="0">
              <a:buNone/>
              <a:defRPr sz="7400" b="1"/>
            </a:lvl3pPr>
            <a:lvl4pPr marL="5641630" indent="0">
              <a:buNone/>
              <a:defRPr sz="6600" b="1"/>
            </a:lvl4pPr>
            <a:lvl5pPr marL="7522173" indent="0">
              <a:buNone/>
              <a:defRPr sz="6600" b="1"/>
            </a:lvl5pPr>
            <a:lvl6pPr marL="9402716" indent="0">
              <a:buNone/>
              <a:defRPr sz="6600" b="1"/>
            </a:lvl6pPr>
            <a:lvl7pPr marL="11283259" indent="0">
              <a:buNone/>
              <a:defRPr sz="6600" b="1"/>
            </a:lvl7pPr>
            <a:lvl8pPr marL="13163803" indent="0">
              <a:buNone/>
              <a:defRPr sz="6600" b="1"/>
            </a:lvl8pPr>
            <a:lvl9pPr marL="15044346" indent="0">
              <a:buNone/>
              <a:defRPr sz="6600" b="1"/>
            </a:lvl9pPr>
          </a:lstStyle>
          <a:p>
            <a:pPr lvl="0"/>
            <a:r>
              <a:rPr lang="en-US"/>
              <a:t>Click to edit Master text styles</a:t>
            </a:r>
          </a:p>
        </p:txBody>
      </p:sp>
      <p:sp>
        <p:nvSpPr>
          <p:cNvPr id="4" name="Content Placeholder 3"/>
          <p:cNvSpPr>
            <a:spLocks noGrp="1"/>
          </p:cNvSpPr>
          <p:nvPr>
            <p:ph sz="half" idx="2"/>
          </p:nvPr>
        </p:nvSpPr>
        <p:spPr>
          <a:xfrm>
            <a:off x="1920246" y="13919200"/>
            <a:ext cx="16968790" cy="25288244"/>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06" y="9824724"/>
            <a:ext cx="16975455" cy="4094476"/>
          </a:xfrm>
        </p:spPr>
        <p:txBody>
          <a:bodyPr anchor="b"/>
          <a:lstStyle>
            <a:lvl1pPr marL="0" indent="0">
              <a:buNone/>
              <a:defRPr sz="9900" b="1"/>
            </a:lvl1pPr>
            <a:lvl2pPr marL="1880543" indent="0">
              <a:buNone/>
              <a:defRPr sz="8200" b="1"/>
            </a:lvl2pPr>
            <a:lvl3pPr marL="3761086" indent="0">
              <a:buNone/>
              <a:defRPr sz="7400" b="1"/>
            </a:lvl3pPr>
            <a:lvl4pPr marL="5641630" indent="0">
              <a:buNone/>
              <a:defRPr sz="6600" b="1"/>
            </a:lvl4pPr>
            <a:lvl5pPr marL="7522173" indent="0">
              <a:buNone/>
              <a:defRPr sz="6600" b="1"/>
            </a:lvl5pPr>
            <a:lvl6pPr marL="9402716" indent="0">
              <a:buNone/>
              <a:defRPr sz="6600" b="1"/>
            </a:lvl6pPr>
            <a:lvl7pPr marL="11283259" indent="0">
              <a:buNone/>
              <a:defRPr sz="6600" b="1"/>
            </a:lvl7pPr>
            <a:lvl8pPr marL="13163803" indent="0">
              <a:buNone/>
              <a:defRPr sz="6600" b="1"/>
            </a:lvl8pPr>
            <a:lvl9pPr marL="15044346" indent="0">
              <a:buNone/>
              <a:defRPr sz="6600" b="1"/>
            </a:lvl9pPr>
          </a:lstStyle>
          <a:p>
            <a:pPr lvl="0"/>
            <a:r>
              <a:rPr lang="en-US"/>
              <a:t>Click to edit Master text styles</a:t>
            </a:r>
          </a:p>
        </p:txBody>
      </p:sp>
      <p:sp>
        <p:nvSpPr>
          <p:cNvPr id="6" name="Content Placeholder 5"/>
          <p:cNvSpPr>
            <a:spLocks noGrp="1"/>
          </p:cNvSpPr>
          <p:nvPr>
            <p:ph sz="quarter" idx="4"/>
          </p:nvPr>
        </p:nvSpPr>
        <p:spPr>
          <a:xfrm>
            <a:off x="19509106" y="13919200"/>
            <a:ext cx="16975455" cy="25288244"/>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3EE5B7-680E-44FF-962F-3113FAB5030E}" type="datetimeFigureOut">
              <a:rPr lang="en-US" smtClean="0"/>
              <a:t>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13403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3EE5B7-680E-44FF-962F-3113FAB5030E}" type="datetimeFigureOut">
              <a:rPr lang="en-US" smtClean="0"/>
              <a:t>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3335114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EE5B7-680E-44FF-962F-3113FAB5030E}" type="datetimeFigureOut">
              <a:rPr lang="en-US" smtClean="0"/>
              <a:t>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398481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50" y="1747520"/>
            <a:ext cx="12634915" cy="7437120"/>
          </a:xfrm>
        </p:spPr>
        <p:txBody>
          <a:bodyPr anchor="b"/>
          <a:lstStyle>
            <a:lvl1pPr algn="l">
              <a:defRPr sz="8200" b="1"/>
            </a:lvl1pPr>
          </a:lstStyle>
          <a:p>
            <a:r>
              <a:rPr lang="en-US"/>
              <a:t>Click to edit Master title style</a:t>
            </a:r>
          </a:p>
        </p:txBody>
      </p:sp>
      <p:sp>
        <p:nvSpPr>
          <p:cNvPr id="3" name="Content Placeholder 2"/>
          <p:cNvSpPr>
            <a:spLocks noGrp="1"/>
          </p:cNvSpPr>
          <p:nvPr>
            <p:ph idx="1"/>
          </p:nvPr>
        </p:nvSpPr>
        <p:spPr>
          <a:xfrm>
            <a:off x="15015210" y="1747522"/>
            <a:ext cx="21469350" cy="37459924"/>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50" y="9184642"/>
            <a:ext cx="12634915" cy="30022804"/>
          </a:xfrm>
        </p:spPr>
        <p:txBody>
          <a:bodyPr/>
          <a:lstStyle>
            <a:lvl1pPr marL="0" indent="0">
              <a:buNone/>
              <a:defRPr sz="5800"/>
            </a:lvl1pPr>
            <a:lvl2pPr marL="1880543" indent="0">
              <a:buNone/>
              <a:defRPr sz="4900"/>
            </a:lvl2pPr>
            <a:lvl3pPr marL="3761086" indent="0">
              <a:buNone/>
              <a:defRPr sz="4100"/>
            </a:lvl3pPr>
            <a:lvl4pPr marL="5641630" indent="0">
              <a:buNone/>
              <a:defRPr sz="3700"/>
            </a:lvl4pPr>
            <a:lvl5pPr marL="7522173" indent="0">
              <a:buNone/>
              <a:defRPr sz="3700"/>
            </a:lvl5pPr>
            <a:lvl6pPr marL="9402716" indent="0">
              <a:buNone/>
              <a:defRPr sz="3700"/>
            </a:lvl6pPr>
            <a:lvl7pPr marL="11283259" indent="0">
              <a:buNone/>
              <a:defRPr sz="3700"/>
            </a:lvl7pPr>
            <a:lvl8pPr marL="13163803" indent="0">
              <a:buNone/>
              <a:defRPr sz="3700"/>
            </a:lvl8pPr>
            <a:lvl9pPr marL="15044346" indent="0">
              <a:buNone/>
              <a:defRPr sz="3700"/>
            </a:lvl9pPr>
          </a:lstStyle>
          <a:p>
            <a:pPr lvl="0"/>
            <a:r>
              <a:rPr lang="en-US"/>
              <a:t>Click to edit Master text styles</a:t>
            </a:r>
          </a:p>
        </p:txBody>
      </p:sp>
      <p:sp>
        <p:nvSpPr>
          <p:cNvPr id="5" name="Date Placeholder 4"/>
          <p:cNvSpPr>
            <a:spLocks noGrp="1"/>
          </p:cNvSpPr>
          <p:nvPr>
            <p:ph type="dt" sz="half" idx="10"/>
          </p:nvPr>
        </p:nvSpPr>
        <p:spPr/>
        <p:txBody>
          <a:bodyPr/>
          <a:lstStyle/>
          <a:p>
            <a:fld id="{1D3EE5B7-680E-44FF-962F-3113FAB5030E}" type="datetimeFigureOut">
              <a:rPr lang="en-US" smtClean="0"/>
              <a:t>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2636449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30723840"/>
            <a:ext cx="23042880" cy="3627124"/>
          </a:xfrm>
        </p:spPr>
        <p:txBody>
          <a:bodyPr anchor="b"/>
          <a:lstStyle>
            <a:lvl1pPr algn="l">
              <a:defRPr sz="8200" b="1"/>
            </a:lvl1pPr>
          </a:lstStyle>
          <a:p>
            <a:r>
              <a:rPr lang="en-US"/>
              <a:t>Click to edit Master title style</a:t>
            </a:r>
          </a:p>
        </p:txBody>
      </p:sp>
      <p:sp>
        <p:nvSpPr>
          <p:cNvPr id="3" name="Picture Placeholder 2"/>
          <p:cNvSpPr>
            <a:spLocks noGrp="1"/>
          </p:cNvSpPr>
          <p:nvPr>
            <p:ph type="pic" idx="1"/>
          </p:nvPr>
        </p:nvSpPr>
        <p:spPr>
          <a:xfrm>
            <a:off x="7527610" y="3921760"/>
            <a:ext cx="23042880" cy="26334720"/>
          </a:xfrm>
        </p:spPr>
        <p:txBody>
          <a:bodyPr/>
          <a:lstStyle>
            <a:lvl1pPr marL="0" indent="0">
              <a:buNone/>
              <a:defRPr sz="13200"/>
            </a:lvl1pPr>
            <a:lvl2pPr marL="1880543" indent="0">
              <a:buNone/>
              <a:defRPr sz="11500"/>
            </a:lvl2pPr>
            <a:lvl3pPr marL="3761086" indent="0">
              <a:buNone/>
              <a:defRPr sz="9900"/>
            </a:lvl3pPr>
            <a:lvl4pPr marL="5641630" indent="0">
              <a:buNone/>
              <a:defRPr sz="8200"/>
            </a:lvl4pPr>
            <a:lvl5pPr marL="7522173" indent="0">
              <a:buNone/>
              <a:defRPr sz="8200"/>
            </a:lvl5pPr>
            <a:lvl6pPr marL="9402716" indent="0">
              <a:buNone/>
              <a:defRPr sz="8200"/>
            </a:lvl6pPr>
            <a:lvl7pPr marL="11283259" indent="0">
              <a:buNone/>
              <a:defRPr sz="8200"/>
            </a:lvl7pPr>
            <a:lvl8pPr marL="13163803" indent="0">
              <a:buNone/>
              <a:defRPr sz="8200"/>
            </a:lvl8pPr>
            <a:lvl9pPr marL="15044346" indent="0">
              <a:buNone/>
              <a:defRPr sz="8200"/>
            </a:lvl9pPr>
          </a:lstStyle>
          <a:p>
            <a:endParaRPr lang="en-US" dirty="0"/>
          </a:p>
        </p:txBody>
      </p:sp>
      <p:sp>
        <p:nvSpPr>
          <p:cNvPr id="4" name="Text Placeholder 3"/>
          <p:cNvSpPr>
            <a:spLocks noGrp="1"/>
          </p:cNvSpPr>
          <p:nvPr>
            <p:ph type="body" sz="half" idx="2"/>
          </p:nvPr>
        </p:nvSpPr>
        <p:spPr>
          <a:xfrm>
            <a:off x="7527610" y="34350964"/>
            <a:ext cx="23042880" cy="5151116"/>
          </a:xfrm>
        </p:spPr>
        <p:txBody>
          <a:bodyPr/>
          <a:lstStyle>
            <a:lvl1pPr marL="0" indent="0">
              <a:buNone/>
              <a:defRPr sz="5800"/>
            </a:lvl1pPr>
            <a:lvl2pPr marL="1880543" indent="0">
              <a:buNone/>
              <a:defRPr sz="4900"/>
            </a:lvl2pPr>
            <a:lvl3pPr marL="3761086" indent="0">
              <a:buNone/>
              <a:defRPr sz="4100"/>
            </a:lvl3pPr>
            <a:lvl4pPr marL="5641630" indent="0">
              <a:buNone/>
              <a:defRPr sz="3700"/>
            </a:lvl4pPr>
            <a:lvl5pPr marL="7522173" indent="0">
              <a:buNone/>
              <a:defRPr sz="3700"/>
            </a:lvl5pPr>
            <a:lvl6pPr marL="9402716" indent="0">
              <a:buNone/>
              <a:defRPr sz="3700"/>
            </a:lvl6pPr>
            <a:lvl7pPr marL="11283259" indent="0">
              <a:buNone/>
              <a:defRPr sz="3700"/>
            </a:lvl7pPr>
            <a:lvl8pPr marL="13163803" indent="0">
              <a:buNone/>
              <a:defRPr sz="3700"/>
            </a:lvl8pPr>
            <a:lvl9pPr marL="15044346" indent="0">
              <a:buNone/>
              <a:defRPr sz="3700"/>
            </a:lvl9pPr>
          </a:lstStyle>
          <a:p>
            <a:pPr lvl="0"/>
            <a:r>
              <a:rPr lang="en-US"/>
              <a:t>Click to edit Master text styles</a:t>
            </a:r>
          </a:p>
        </p:txBody>
      </p:sp>
      <p:sp>
        <p:nvSpPr>
          <p:cNvPr id="5" name="Date Placeholder 4"/>
          <p:cNvSpPr>
            <a:spLocks noGrp="1"/>
          </p:cNvSpPr>
          <p:nvPr>
            <p:ph type="dt" sz="half" idx="10"/>
          </p:nvPr>
        </p:nvSpPr>
        <p:spPr/>
        <p:txBody>
          <a:bodyPr/>
          <a:lstStyle/>
          <a:p>
            <a:fld id="{1D3EE5B7-680E-44FF-962F-3113FAB5030E}" type="datetimeFigureOut">
              <a:rPr lang="en-US" smtClean="0"/>
              <a:t>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FB6C12-88B7-467E-AE43-45481E628990}" type="slidenum">
              <a:rPr lang="en-US" smtClean="0"/>
              <a:t>‹#›</a:t>
            </a:fld>
            <a:endParaRPr lang="en-US" dirty="0"/>
          </a:p>
        </p:txBody>
      </p:sp>
    </p:spTree>
    <p:extLst>
      <p:ext uri="{BB962C8B-B14F-4D97-AF65-F5344CB8AC3E}">
        <p14:creationId xmlns:p14="http://schemas.microsoft.com/office/powerpoint/2010/main" val="1096626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1757684"/>
            <a:ext cx="34564320" cy="7315200"/>
          </a:xfrm>
          <a:prstGeom prst="rect">
            <a:avLst/>
          </a:prstGeom>
        </p:spPr>
        <p:txBody>
          <a:bodyPr vert="horz" lIns="376108" tIns="188056" rIns="376108" bIns="188056" rtlCol="0" anchor="ctr">
            <a:normAutofit/>
          </a:bodyPr>
          <a:lstStyle/>
          <a:p>
            <a:r>
              <a:rPr lang="en-US"/>
              <a:t>Click to edit Master title style</a:t>
            </a:r>
          </a:p>
        </p:txBody>
      </p:sp>
      <p:sp>
        <p:nvSpPr>
          <p:cNvPr id="3" name="Text Placeholder 2"/>
          <p:cNvSpPr>
            <a:spLocks noGrp="1"/>
          </p:cNvSpPr>
          <p:nvPr>
            <p:ph type="body" idx="1"/>
          </p:nvPr>
        </p:nvSpPr>
        <p:spPr>
          <a:xfrm>
            <a:off x="1920240" y="10241282"/>
            <a:ext cx="34564320" cy="28966164"/>
          </a:xfrm>
          <a:prstGeom prst="rect">
            <a:avLst/>
          </a:prstGeom>
        </p:spPr>
        <p:txBody>
          <a:bodyPr vert="horz" lIns="376108" tIns="188056" rIns="376108" bIns="1880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920240" y="40680650"/>
            <a:ext cx="8961120" cy="2336800"/>
          </a:xfrm>
          <a:prstGeom prst="rect">
            <a:avLst/>
          </a:prstGeom>
        </p:spPr>
        <p:txBody>
          <a:bodyPr vert="horz" lIns="376108" tIns="188056" rIns="376108" bIns="188056" rtlCol="0" anchor="ctr"/>
          <a:lstStyle>
            <a:lvl1pPr algn="l">
              <a:defRPr sz="4900">
                <a:solidFill>
                  <a:schemeClr val="tx1">
                    <a:tint val="75000"/>
                  </a:schemeClr>
                </a:solidFill>
              </a:defRPr>
            </a:lvl1pPr>
          </a:lstStyle>
          <a:p>
            <a:fld id="{1D3EE5B7-680E-44FF-962F-3113FAB5030E}" type="datetimeFigureOut">
              <a:rPr lang="en-US" smtClean="0"/>
              <a:t>2/8/23</a:t>
            </a:fld>
            <a:endParaRPr lang="en-US" dirty="0"/>
          </a:p>
        </p:txBody>
      </p:sp>
      <p:sp>
        <p:nvSpPr>
          <p:cNvPr id="5" name="Footer Placeholder 4"/>
          <p:cNvSpPr>
            <a:spLocks noGrp="1"/>
          </p:cNvSpPr>
          <p:nvPr>
            <p:ph type="ftr" sz="quarter" idx="3"/>
          </p:nvPr>
        </p:nvSpPr>
        <p:spPr>
          <a:xfrm>
            <a:off x="13121640" y="40680650"/>
            <a:ext cx="12161520" cy="2336800"/>
          </a:xfrm>
          <a:prstGeom prst="rect">
            <a:avLst/>
          </a:prstGeom>
        </p:spPr>
        <p:txBody>
          <a:bodyPr vert="horz" lIns="376108" tIns="188056" rIns="376108" bIns="188056" rtlCol="0" anchor="ctr"/>
          <a:lstStyle>
            <a:lvl1pPr algn="ctr">
              <a:defRPr sz="4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7523440" y="40680650"/>
            <a:ext cx="8961120" cy="2336800"/>
          </a:xfrm>
          <a:prstGeom prst="rect">
            <a:avLst/>
          </a:prstGeom>
        </p:spPr>
        <p:txBody>
          <a:bodyPr vert="horz" lIns="376108" tIns="188056" rIns="376108" bIns="188056" rtlCol="0" anchor="ctr"/>
          <a:lstStyle>
            <a:lvl1pPr algn="r">
              <a:defRPr sz="4900">
                <a:solidFill>
                  <a:schemeClr val="tx1">
                    <a:tint val="75000"/>
                  </a:schemeClr>
                </a:solidFill>
              </a:defRPr>
            </a:lvl1pPr>
          </a:lstStyle>
          <a:p>
            <a:fld id="{E7FB6C12-88B7-467E-AE43-45481E628990}" type="slidenum">
              <a:rPr lang="en-US" smtClean="0"/>
              <a:t>‹#›</a:t>
            </a:fld>
            <a:endParaRPr lang="en-US" dirty="0"/>
          </a:p>
        </p:txBody>
      </p:sp>
    </p:spTree>
    <p:extLst>
      <p:ext uri="{BB962C8B-B14F-4D97-AF65-F5344CB8AC3E}">
        <p14:creationId xmlns:p14="http://schemas.microsoft.com/office/powerpoint/2010/main" val="2659232896"/>
      </p:ext>
    </p:extLst>
  </p:cSld>
  <p:clrMap bg1="lt1" tx1="dk1" bg2="lt2" tx2="dk2" accent1="accent1" accent2="accent2" accent3="accent3" accent4="accent4" accent5="accent5" accent6="accent6" hlink="hlink" folHlink="folHlink"/>
  <p:sldLayoutIdLst>
    <p:sldLayoutId id="2147484261" r:id="rId1"/>
    <p:sldLayoutId id="2147484262" r:id="rId2"/>
    <p:sldLayoutId id="2147484263" r:id="rId3"/>
    <p:sldLayoutId id="2147484264" r:id="rId4"/>
    <p:sldLayoutId id="2147484265" r:id="rId5"/>
    <p:sldLayoutId id="2147484266" r:id="rId6"/>
    <p:sldLayoutId id="2147484267" r:id="rId7"/>
    <p:sldLayoutId id="2147484268" r:id="rId8"/>
    <p:sldLayoutId id="2147484269" r:id="rId9"/>
    <p:sldLayoutId id="2147484270" r:id="rId10"/>
    <p:sldLayoutId id="2147484271" r:id="rId11"/>
  </p:sldLayoutIdLst>
  <p:txStyles>
    <p:titleStyle>
      <a:lvl1pPr algn="ctr" defTabSz="3761086" rtl="0" eaLnBrk="1" latinLnBrk="0" hangingPunct="1">
        <a:spcBef>
          <a:spcPct val="0"/>
        </a:spcBef>
        <a:buNone/>
        <a:defRPr sz="18100" kern="1200">
          <a:solidFill>
            <a:schemeClr val="tx1"/>
          </a:solidFill>
          <a:latin typeface="+mj-lt"/>
          <a:ea typeface="+mj-ea"/>
          <a:cs typeface="+mj-cs"/>
        </a:defRPr>
      </a:lvl1pPr>
    </p:titleStyle>
    <p:bodyStyle>
      <a:lvl1pPr marL="1410405" indent="-1410405" algn="l" defTabSz="3761086"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55884" indent="-1175341" algn="l" defTabSz="3761086" rtl="0" eaLnBrk="1" latinLnBrk="0" hangingPunct="1">
        <a:spcBef>
          <a:spcPct val="20000"/>
        </a:spcBef>
        <a:buFont typeface="Arial" pitchFamily="34" charset="0"/>
        <a:buChar char="–"/>
        <a:defRPr sz="11500" kern="1200">
          <a:solidFill>
            <a:schemeClr val="tx1"/>
          </a:solidFill>
          <a:latin typeface="+mn-lt"/>
          <a:ea typeface="+mn-ea"/>
          <a:cs typeface="+mn-cs"/>
        </a:defRPr>
      </a:lvl2pPr>
      <a:lvl3pPr marL="4701358" indent="-940272" algn="l" defTabSz="3761086"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190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4pPr>
      <a:lvl5pPr marL="846244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5pPr>
      <a:lvl6pPr marL="10342988"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3531"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4074"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4617" indent="-940272" algn="l" defTabSz="3761086"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61086" rtl="0" eaLnBrk="1" latinLnBrk="0" hangingPunct="1">
        <a:defRPr sz="7400" kern="1200">
          <a:solidFill>
            <a:schemeClr val="tx1"/>
          </a:solidFill>
          <a:latin typeface="+mn-lt"/>
          <a:ea typeface="+mn-ea"/>
          <a:cs typeface="+mn-cs"/>
        </a:defRPr>
      </a:lvl1pPr>
      <a:lvl2pPr marL="1880543" algn="l" defTabSz="3761086" rtl="0" eaLnBrk="1" latinLnBrk="0" hangingPunct="1">
        <a:defRPr sz="7400" kern="1200">
          <a:solidFill>
            <a:schemeClr val="tx1"/>
          </a:solidFill>
          <a:latin typeface="+mn-lt"/>
          <a:ea typeface="+mn-ea"/>
          <a:cs typeface="+mn-cs"/>
        </a:defRPr>
      </a:lvl2pPr>
      <a:lvl3pPr marL="3761086" algn="l" defTabSz="3761086" rtl="0" eaLnBrk="1" latinLnBrk="0" hangingPunct="1">
        <a:defRPr sz="7400" kern="1200">
          <a:solidFill>
            <a:schemeClr val="tx1"/>
          </a:solidFill>
          <a:latin typeface="+mn-lt"/>
          <a:ea typeface="+mn-ea"/>
          <a:cs typeface="+mn-cs"/>
        </a:defRPr>
      </a:lvl3pPr>
      <a:lvl4pPr marL="5641630" algn="l" defTabSz="3761086" rtl="0" eaLnBrk="1" latinLnBrk="0" hangingPunct="1">
        <a:defRPr sz="7400" kern="1200">
          <a:solidFill>
            <a:schemeClr val="tx1"/>
          </a:solidFill>
          <a:latin typeface="+mn-lt"/>
          <a:ea typeface="+mn-ea"/>
          <a:cs typeface="+mn-cs"/>
        </a:defRPr>
      </a:lvl4pPr>
      <a:lvl5pPr marL="7522173" algn="l" defTabSz="3761086" rtl="0" eaLnBrk="1" latinLnBrk="0" hangingPunct="1">
        <a:defRPr sz="7400" kern="1200">
          <a:solidFill>
            <a:schemeClr val="tx1"/>
          </a:solidFill>
          <a:latin typeface="+mn-lt"/>
          <a:ea typeface="+mn-ea"/>
          <a:cs typeface="+mn-cs"/>
        </a:defRPr>
      </a:lvl5pPr>
      <a:lvl6pPr marL="9402716" algn="l" defTabSz="3761086" rtl="0" eaLnBrk="1" latinLnBrk="0" hangingPunct="1">
        <a:defRPr sz="7400" kern="1200">
          <a:solidFill>
            <a:schemeClr val="tx1"/>
          </a:solidFill>
          <a:latin typeface="+mn-lt"/>
          <a:ea typeface="+mn-ea"/>
          <a:cs typeface="+mn-cs"/>
        </a:defRPr>
      </a:lvl6pPr>
      <a:lvl7pPr marL="11283259" algn="l" defTabSz="3761086" rtl="0" eaLnBrk="1" latinLnBrk="0" hangingPunct="1">
        <a:defRPr sz="7400" kern="1200">
          <a:solidFill>
            <a:schemeClr val="tx1"/>
          </a:solidFill>
          <a:latin typeface="+mn-lt"/>
          <a:ea typeface="+mn-ea"/>
          <a:cs typeface="+mn-cs"/>
        </a:defRPr>
      </a:lvl7pPr>
      <a:lvl8pPr marL="13163803" algn="l" defTabSz="3761086" rtl="0" eaLnBrk="1" latinLnBrk="0" hangingPunct="1">
        <a:defRPr sz="7400" kern="1200">
          <a:solidFill>
            <a:schemeClr val="tx1"/>
          </a:solidFill>
          <a:latin typeface="+mn-lt"/>
          <a:ea typeface="+mn-ea"/>
          <a:cs typeface="+mn-cs"/>
        </a:defRPr>
      </a:lvl8pPr>
      <a:lvl9pPr marL="15044346" algn="l" defTabSz="3761086"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11" Type="http://schemas.openxmlformats.org/officeDocument/2006/relationships/image" Target="../media/image9.emf"/><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1" y="40976657"/>
            <a:ext cx="38404801" cy="2914542"/>
          </a:xfrm>
          <a:prstGeom prst="rect">
            <a:avLst/>
          </a:prstGeom>
        </p:spPr>
      </p:pic>
      <p:sp>
        <p:nvSpPr>
          <p:cNvPr id="38" name="TextBox 19"/>
          <p:cNvSpPr txBox="1">
            <a:spLocks noChangeArrowheads="1"/>
          </p:cNvSpPr>
          <p:nvPr/>
        </p:nvSpPr>
        <p:spPr bwMode="auto">
          <a:xfrm>
            <a:off x="1312689" y="8460731"/>
            <a:ext cx="11348808" cy="18175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8" tIns="45709" rIns="91418" bIns="45709">
            <a:spAutoFit/>
          </a:bodyPr>
          <a:lstStyle>
            <a:lvl1pPr eaLnBrk="0" hangingPunct="0">
              <a:defRPr sz="2000">
                <a:solidFill>
                  <a:schemeClr val="tx1"/>
                </a:solidFill>
                <a:latin typeface="Arial" charset="0"/>
                <a:ea typeface="ＭＳ Ｐゴシック" pitchFamily="-106" charset="-128"/>
              </a:defRPr>
            </a:lvl1pPr>
            <a:lvl2pPr eaLnBrk="0" hangingPunct="0">
              <a:defRPr sz="2000">
                <a:solidFill>
                  <a:schemeClr val="tx1"/>
                </a:solidFill>
                <a:latin typeface="Arial" charset="0"/>
                <a:ea typeface="ＭＳ Ｐゴシック" pitchFamily="-106" charset="-128"/>
              </a:defRPr>
            </a:lvl2pPr>
            <a:lvl3pPr marL="1143000" indent="-228600" eaLnBrk="0" hangingPunct="0">
              <a:defRPr sz="2000">
                <a:solidFill>
                  <a:schemeClr val="tx1"/>
                </a:solidFill>
                <a:latin typeface="Arial" charset="0"/>
                <a:ea typeface="ＭＳ Ｐゴシック" pitchFamily="-106" charset="-128"/>
              </a:defRPr>
            </a:lvl3pPr>
            <a:lvl4pPr marL="1600200" indent="-228600" eaLnBrk="0" hangingPunct="0">
              <a:defRPr sz="2000">
                <a:solidFill>
                  <a:schemeClr val="tx1"/>
                </a:solidFill>
                <a:latin typeface="Arial" charset="0"/>
                <a:ea typeface="ＭＳ Ｐゴシック" pitchFamily="-106" charset="-128"/>
              </a:defRPr>
            </a:lvl4pPr>
            <a:lvl5pPr marL="2057400" indent="-228600" eaLnBrk="0" hangingPunct="0">
              <a:defRPr sz="2000">
                <a:solidFill>
                  <a:schemeClr val="tx1"/>
                </a:solidFill>
                <a:latin typeface="Arial" charset="0"/>
                <a:ea typeface="ＭＳ Ｐゴシック" pitchFamily="-106" charset="-128"/>
              </a:defRPr>
            </a:lvl5pPr>
            <a:lvl6pPr marL="2514600" indent="-228600" eaLnBrk="0" fontAlgn="base" hangingPunct="0">
              <a:spcBef>
                <a:spcPct val="0"/>
              </a:spcBef>
              <a:spcAft>
                <a:spcPct val="0"/>
              </a:spcAft>
              <a:defRPr sz="2000">
                <a:solidFill>
                  <a:schemeClr val="tx1"/>
                </a:solidFill>
                <a:latin typeface="Arial" charset="0"/>
                <a:ea typeface="ＭＳ Ｐゴシック" pitchFamily="-106" charset="-128"/>
              </a:defRPr>
            </a:lvl6pPr>
            <a:lvl7pPr marL="2971800" indent="-228600" eaLnBrk="0" fontAlgn="base" hangingPunct="0">
              <a:spcBef>
                <a:spcPct val="0"/>
              </a:spcBef>
              <a:spcAft>
                <a:spcPct val="0"/>
              </a:spcAft>
              <a:defRPr sz="2000">
                <a:solidFill>
                  <a:schemeClr val="tx1"/>
                </a:solidFill>
                <a:latin typeface="Arial" charset="0"/>
                <a:ea typeface="ＭＳ Ｐゴシック" pitchFamily="-106" charset="-128"/>
              </a:defRPr>
            </a:lvl7pPr>
            <a:lvl8pPr marL="3429000" indent="-228600" eaLnBrk="0" fontAlgn="base" hangingPunct="0">
              <a:spcBef>
                <a:spcPct val="0"/>
              </a:spcBef>
              <a:spcAft>
                <a:spcPct val="0"/>
              </a:spcAft>
              <a:defRPr sz="2000">
                <a:solidFill>
                  <a:schemeClr val="tx1"/>
                </a:solidFill>
                <a:latin typeface="Arial" charset="0"/>
                <a:ea typeface="ＭＳ Ｐゴシック" pitchFamily="-106" charset="-128"/>
              </a:defRPr>
            </a:lvl8pPr>
            <a:lvl9pPr marL="3886200" indent="-228600" eaLnBrk="0" fontAlgn="base" hangingPunct="0">
              <a:spcBef>
                <a:spcPct val="0"/>
              </a:spcBef>
              <a:spcAft>
                <a:spcPct val="0"/>
              </a:spcAft>
              <a:defRPr sz="2000">
                <a:solidFill>
                  <a:schemeClr val="tx1"/>
                </a:solidFill>
                <a:latin typeface="Arial" charset="0"/>
                <a:ea typeface="ＭＳ Ｐゴシック" pitchFamily="-106" charset="-128"/>
              </a:defRPr>
            </a:lvl9pPr>
          </a:lstStyle>
          <a:p>
            <a:pPr marL="0" marR="0">
              <a:lnSpc>
                <a:spcPct val="107000"/>
              </a:lnSpc>
              <a:spcBef>
                <a:spcPts val="0"/>
              </a:spcBef>
              <a:spcAft>
                <a:spcPts val="0"/>
              </a:spcAft>
            </a:pPr>
            <a:r>
              <a:rPr lang="en-US"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Objectives:</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Oral squamous cell carcinoma (OSCC) is a common disease affecting approximately thirty thousand people in the United States each year. One of the major causes of such cancer is exposure to tobacco smoke. Recently our laboratory observed a </a:t>
            </a:r>
            <a:r>
              <a:rPr lang="en-US" sz="3200" dirty="0">
                <a:effectLst/>
                <a:latin typeface="Arial" panose="020B0604020202020204" pitchFamily="34" charset="0"/>
                <a:ea typeface="Calibri" panose="020F0502020204030204" pitchFamily="34" charset="0"/>
                <a:cs typeface="Arial" panose="020B0604020202020204" pitchFamily="34" charset="0"/>
              </a:rPr>
              <a:t>Receptors for Advanced Glycation End-products (RAGE) dependent regulation of OSCC cells invasion in culture.</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Furthermore, we observed increased expression of </a:t>
            </a:r>
            <a:r>
              <a:rPr lang="en-US" sz="3200" dirty="0">
                <a:effectLst/>
                <a:latin typeface="Arial" panose="020B0604020202020204" pitchFamily="34" charset="0"/>
                <a:ea typeface="Calibri" panose="020F0502020204030204" pitchFamily="34" charset="0"/>
                <a:cs typeface="Arial" panose="020B0604020202020204" pitchFamily="34" charset="0"/>
              </a:rPr>
              <a:t>Matrix metalloproteinases (MMPs)  by smoke environment In these cells. </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mechanistic effects of secondhand smoke in the development of gingival carcinoma are limited and warrant more investigation.  Our objective was to determine cell invasion regulators during Cigarette Smoke Extract (CSE) in gingival squamous cell carcinoma invasion. </a:t>
            </a:r>
            <a:endParaRPr lang="en-US" sz="32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Methods:</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Ca9-22 cells were cultured in RPMI supplemented with 10% of fetal calf serum. Cells were cultured in the presence or absence of CSE and s</a:t>
            </a:r>
            <a:r>
              <a:rPr lang="en-US" sz="3200" dirty="0">
                <a:effectLst/>
                <a:latin typeface="Arial" panose="020B0604020202020204" pitchFamily="34" charset="0"/>
                <a:ea typeface="Calibri" panose="020F0502020204030204" pitchFamily="34" charset="0"/>
                <a:cs typeface="Arial" panose="020B0604020202020204" pitchFamily="34" charset="0"/>
              </a:rPr>
              <a:t>emi-synthetic glycosaminoglycan ethers (SAGEs), a known inhibitor of RAGE signaling</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Real time cell invasions were performed, and cultured cells were lysed for western blot analysis. </a:t>
            </a:r>
            <a:endParaRPr lang="en-US" sz="32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Results:</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Treatment of cells with CSE showed: 1) increased invasion (2-fold; p&lt;0.05) reduced by SAGES, 2) </a:t>
            </a:r>
            <a:r>
              <a:rPr lang="en-US" sz="3200" dirty="0">
                <a:effectLst/>
                <a:latin typeface="Arial" panose="020B0604020202020204" pitchFamily="34" charset="0"/>
                <a:ea typeface="Calibri" panose="020F0502020204030204" pitchFamily="34" charset="0"/>
                <a:cs typeface="Arial" panose="020B0604020202020204" pitchFamily="34" charset="0"/>
              </a:rPr>
              <a:t>Increased metalloproteinases (MMP)-2,9 and 14 expression (1.4-fold, 3.0-fold, 3.4-fold; p&lt;0.05) downregulated by SAGEs and 3) Increased TIMP (1.5-fold; p&lt;0.03) downregulated by SAGEs.</a:t>
            </a:r>
          </a:p>
          <a:p>
            <a:pPr marL="0" marR="0">
              <a:lnSpc>
                <a:spcPct val="107000"/>
              </a:lnSpc>
              <a:spcBef>
                <a:spcPts val="0"/>
              </a:spcBef>
              <a:spcAft>
                <a:spcPts val="800"/>
              </a:spcAft>
            </a:pPr>
            <a:r>
              <a:rPr lang="en-US"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Conclusions:</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We conclude that CSE is able to increase invasion of gingival squamous cell carcinoma cells. </a:t>
            </a:r>
            <a:r>
              <a:rPr lang="en-US" sz="3200" dirty="0">
                <a:effectLst/>
                <a:latin typeface="Arial" panose="020B0604020202020204" pitchFamily="34" charset="0"/>
                <a:ea typeface="Calibri" panose="020F0502020204030204" pitchFamily="34" charset="0"/>
                <a:cs typeface="Arial" panose="020B0604020202020204" pitchFamily="34" charset="0"/>
              </a:rPr>
              <a:t>Also, we conclude that SAGEs are sufficient to reduce increased cell invasion in gingival cancer cells induced by CSE. </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And that the reduction of the increased invasion correlates</a:t>
            </a:r>
            <a:r>
              <a:rPr lang="en-US" sz="3200" dirty="0">
                <a:effectLst/>
                <a:latin typeface="Arial" panose="020B0604020202020204" pitchFamily="34" charset="0"/>
                <a:ea typeface="Calibri" panose="020F0502020204030204" pitchFamily="34" charset="0"/>
                <a:cs typeface="Arial" panose="020B0604020202020204" pitchFamily="34" charset="0"/>
              </a:rPr>
              <a:t> with the reduction on MMP and TIMP production</a:t>
            </a:r>
            <a:r>
              <a:rPr lang="en-US" sz="3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These results may prove useful in providing avenues that could explain invasive molecules regulated by secondhand smoke in the development of gingival squamous cell carcinoma. </a:t>
            </a:r>
            <a:endParaRPr lang="en-US" sz="3200" dirty="0">
              <a:effectLst/>
              <a:latin typeface="Arial" panose="020B0604020202020204" pitchFamily="34" charset="0"/>
              <a:ea typeface="Calibri" panose="020F0502020204030204" pitchFamily="34" charset="0"/>
              <a:cs typeface="Arial" panose="020B0604020202020204" pitchFamily="34" charset="0"/>
            </a:endParaRPr>
          </a:p>
        </p:txBody>
      </p:sp>
      <p:sp>
        <p:nvSpPr>
          <p:cNvPr id="39" name="Rectangle 10"/>
          <p:cNvSpPr>
            <a:spLocks noChangeArrowheads="1"/>
          </p:cNvSpPr>
          <p:nvPr/>
        </p:nvSpPr>
        <p:spPr bwMode="auto">
          <a:xfrm>
            <a:off x="1280605" y="7297614"/>
            <a:ext cx="11388896" cy="944149"/>
          </a:xfrm>
          <a:prstGeom prst="rect">
            <a:avLst/>
          </a:prstGeom>
          <a:solidFill>
            <a:srgbClr val="780032"/>
          </a:solidFill>
          <a:ln w="12700">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5400" b="1" dirty="0">
                <a:solidFill>
                  <a:srgbClr val="FFFFFF"/>
                </a:solidFill>
                <a:latin typeface="Calibri" charset="0"/>
                <a:ea typeface="Calibri" charset="0"/>
                <a:cs typeface="Calibri" charset="0"/>
              </a:rPr>
              <a:t>Abstract</a:t>
            </a:r>
          </a:p>
        </p:txBody>
      </p:sp>
      <p:sp>
        <p:nvSpPr>
          <p:cNvPr id="48" name="Rectangle 10"/>
          <p:cNvSpPr>
            <a:spLocks noChangeArrowheads="1"/>
          </p:cNvSpPr>
          <p:nvPr/>
        </p:nvSpPr>
        <p:spPr bwMode="auto">
          <a:xfrm>
            <a:off x="13424978" y="7297614"/>
            <a:ext cx="11388896" cy="944149"/>
          </a:xfrm>
          <a:prstGeom prst="rect">
            <a:avLst/>
          </a:prstGeom>
          <a:solidFill>
            <a:srgbClr val="780032"/>
          </a:solidFill>
          <a:ln w="12700">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5400" b="1" dirty="0">
                <a:solidFill>
                  <a:srgbClr val="FFFFFF"/>
                </a:solidFill>
                <a:latin typeface="Calibri" charset="0"/>
                <a:ea typeface="Calibri" charset="0"/>
                <a:cs typeface="Calibri" charset="0"/>
              </a:rPr>
              <a:t>Results</a:t>
            </a:r>
          </a:p>
        </p:txBody>
      </p:sp>
      <p:sp>
        <p:nvSpPr>
          <p:cNvPr id="51" name="Rectangle 10"/>
          <p:cNvSpPr>
            <a:spLocks noChangeArrowheads="1"/>
          </p:cNvSpPr>
          <p:nvPr/>
        </p:nvSpPr>
        <p:spPr bwMode="auto">
          <a:xfrm>
            <a:off x="26069789" y="26406074"/>
            <a:ext cx="12159710" cy="1141590"/>
          </a:xfrm>
          <a:prstGeom prst="rect">
            <a:avLst/>
          </a:prstGeom>
          <a:solidFill>
            <a:srgbClr val="780032"/>
          </a:solidFill>
          <a:ln w="12700">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5400" b="1" dirty="0">
                <a:solidFill>
                  <a:srgbClr val="FFFFFF"/>
                </a:solidFill>
                <a:latin typeface="Calibri" charset="0"/>
                <a:ea typeface="Calibri" charset="0"/>
                <a:cs typeface="Calibri" charset="0"/>
              </a:rPr>
              <a:t>Conclusions</a:t>
            </a:r>
          </a:p>
        </p:txBody>
      </p:sp>
      <p:sp>
        <p:nvSpPr>
          <p:cNvPr id="63" name="Rectangle 10"/>
          <p:cNvSpPr>
            <a:spLocks noChangeArrowheads="1"/>
          </p:cNvSpPr>
          <p:nvPr/>
        </p:nvSpPr>
        <p:spPr bwMode="auto">
          <a:xfrm>
            <a:off x="25569350" y="7297614"/>
            <a:ext cx="11388896" cy="944149"/>
          </a:xfrm>
          <a:prstGeom prst="rect">
            <a:avLst/>
          </a:prstGeom>
          <a:solidFill>
            <a:srgbClr val="780032"/>
          </a:solidFill>
          <a:ln w="12700">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5400" b="1" dirty="0">
                <a:solidFill>
                  <a:srgbClr val="FFFFFF"/>
                </a:solidFill>
                <a:latin typeface="Calibri" charset="0"/>
                <a:ea typeface="Calibri" charset="0"/>
                <a:cs typeface="Calibri" charset="0"/>
              </a:rPr>
              <a:t>Results (Continued)</a:t>
            </a:r>
          </a:p>
        </p:txBody>
      </p:sp>
      <p:sp>
        <p:nvSpPr>
          <p:cNvPr id="65" name="Text Placeholder 1"/>
          <p:cNvSpPr>
            <a:spLocks noGrp="1"/>
          </p:cNvSpPr>
          <p:nvPr>
            <p:ph type="body" sz="quarter" idx="15"/>
          </p:nvPr>
        </p:nvSpPr>
        <p:spPr>
          <a:xfrm>
            <a:off x="5228497" y="706422"/>
            <a:ext cx="33180983" cy="2563588"/>
          </a:xfrm>
        </p:spPr>
        <p:txBody>
          <a:bodyPr>
            <a:normAutofit lnSpcReduction="10000"/>
          </a:bodyPr>
          <a:lstStyle/>
          <a:p>
            <a:pPr marL="0" marR="0">
              <a:lnSpc>
                <a:spcPct val="107000"/>
              </a:lnSpc>
              <a:spcBef>
                <a:spcPts val="0"/>
              </a:spcBef>
              <a:spcAft>
                <a:spcPts val="0"/>
              </a:spcAft>
            </a:pPr>
            <a:r>
              <a:rPr lang="en-US" sz="7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RAGE inhibition reduces TIMP and decreases cell invasion in cigarette Smoke extract (CSE) treated oral squamous carcinoma cells</a:t>
            </a:r>
            <a:endParaRPr lang="en-US" sz="7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6" name="Text Placeholder 2"/>
          <p:cNvSpPr>
            <a:spLocks noGrp="1"/>
          </p:cNvSpPr>
          <p:nvPr>
            <p:ph type="body" sz="quarter" idx="16"/>
          </p:nvPr>
        </p:nvSpPr>
        <p:spPr>
          <a:xfrm>
            <a:off x="5228496" y="3550024"/>
            <a:ext cx="33180984" cy="3558819"/>
          </a:xfrm>
        </p:spPr>
        <p:txBody>
          <a:bodyPr>
            <a:normAutofit/>
          </a:bodyPr>
          <a:lstStyle/>
          <a:p>
            <a:pPr marL="0" marR="0">
              <a:lnSpc>
                <a:spcPct val="107000"/>
              </a:lnSpc>
              <a:spcBef>
                <a:spcPts val="0"/>
              </a:spcBef>
              <a:spcAft>
                <a:spcPts val="0"/>
              </a:spcAft>
            </a:pPr>
            <a:r>
              <a:rPr lang="en-US" sz="4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Gregg Davis</a:t>
            </a:r>
            <a:r>
              <a:rPr lang="en-US" sz="45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r>
              <a:rPr lang="en-US" sz="4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Edward Yeates</a:t>
            </a:r>
            <a:r>
              <a:rPr lang="en-US" sz="45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r>
              <a:rPr lang="en-US" sz="4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Duane Winden</a:t>
            </a:r>
            <a:r>
              <a:rPr lang="en-US" sz="45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a:t>
            </a:r>
            <a:r>
              <a:rPr lang="en-US" sz="4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Benjamin Bikman</a:t>
            </a:r>
            <a:r>
              <a:rPr lang="en-US" sz="45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a:t>
            </a:r>
            <a:r>
              <a:rPr lang="en-US" sz="4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Paul R. Reynolds</a:t>
            </a:r>
            <a:r>
              <a:rPr lang="en-US" sz="45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r>
              <a:rPr lang="en-US" sz="4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Juan Arroyo</a:t>
            </a:r>
            <a:r>
              <a:rPr lang="en-US" sz="4500" baseline="30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a:t>
            </a:r>
            <a:endParaRPr lang="en-US" sz="4500" dirty="0">
              <a:effectLst/>
              <a:latin typeface="Calibri" panose="020F0502020204030204" pitchFamily="34" charset="0"/>
              <a:ea typeface="Calibri" panose="020F0502020204030204" pitchFamily="34" charset="0"/>
              <a:cs typeface="Calibri" panose="020F0502020204030204" pitchFamily="34" charset="0"/>
            </a:endParaRPr>
          </a:p>
          <a:p>
            <a:r>
              <a:rPr lang="en-US" sz="4500" baseline="30000" dirty="0">
                <a:latin typeface="Calibri" panose="020F0502020204030204" pitchFamily="34" charset="0"/>
                <a:ea typeface="Calibri" charset="0"/>
                <a:cs typeface="Calibri" panose="020F0502020204030204" pitchFamily="34" charset="0"/>
              </a:rPr>
              <a:t>1</a:t>
            </a:r>
            <a:r>
              <a:rPr lang="en-US" sz="4500" dirty="0">
                <a:latin typeface="Calibri" panose="020F0502020204030204" pitchFamily="34" charset="0"/>
                <a:ea typeface="Calibri" charset="0"/>
                <a:cs typeface="Calibri" panose="020F0502020204030204" pitchFamily="34" charset="0"/>
              </a:rPr>
              <a:t> College of Dental Medicine, Roseman University of Health Sciences, South Jordan, UT, 84095</a:t>
            </a:r>
          </a:p>
          <a:p>
            <a:r>
              <a:rPr lang="en-US" sz="4500" baseline="30000" dirty="0">
                <a:latin typeface="Calibri" panose="020F0502020204030204" pitchFamily="34" charset="0"/>
                <a:ea typeface="Calibri" charset="0"/>
                <a:cs typeface="Calibri" panose="020F0502020204030204" pitchFamily="34" charset="0"/>
              </a:rPr>
              <a:t>2</a:t>
            </a:r>
            <a:r>
              <a:rPr lang="en-US" sz="4500" dirty="0">
                <a:latin typeface="Calibri" panose="020F0502020204030204" pitchFamily="34" charset="0"/>
                <a:ea typeface="Calibri" charset="0"/>
                <a:cs typeface="Calibri" panose="020F0502020204030204" pitchFamily="34" charset="0"/>
              </a:rPr>
              <a:t> Department of Physiology and Developmental Biology, Brigham Young University, Provo, UT, 84602</a:t>
            </a:r>
          </a:p>
        </p:txBody>
      </p:sp>
      <p:pic>
        <p:nvPicPr>
          <p:cNvPr id="20" name="Picture 19"/>
          <p:cNvPicPr>
            <a:picLocks noChangeAspect="1"/>
          </p:cNvPicPr>
          <p:nvPr/>
        </p:nvPicPr>
        <p:blipFill>
          <a:blip r:embed="rId4"/>
          <a:stretch>
            <a:fillRect/>
          </a:stretch>
        </p:blipFill>
        <p:spPr>
          <a:xfrm>
            <a:off x="875571" y="733057"/>
            <a:ext cx="4352926" cy="4999535"/>
          </a:xfrm>
          <a:prstGeom prst="rect">
            <a:avLst/>
          </a:prstGeom>
        </p:spPr>
      </p:pic>
      <p:sp>
        <p:nvSpPr>
          <p:cNvPr id="34" name="TextBox 33"/>
          <p:cNvSpPr txBox="1"/>
          <p:nvPr/>
        </p:nvSpPr>
        <p:spPr>
          <a:xfrm>
            <a:off x="27196013" y="23322485"/>
            <a:ext cx="10989332" cy="2062103"/>
          </a:xfrm>
          <a:prstGeom prst="rect">
            <a:avLst/>
          </a:prstGeom>
          <a:noFill/>
        </p:spPr>
        <p:txBody>
          <a:bodyPr wrap="square" rtlCol="0">
            <a:spAutoFit/>
          </a:bodyPr>
          <a:lstStyle/>
          <a:p>
            <a:r>
              <a:rPr lang="en-US" altLang="en-US" sz="3200" dirty="0">
                <a:solidFill>
                  <a:srgbClr val="000034"/>
                </a:solidFill>
                <a:latin typeface="Calibri" charset="0"/>
                <a:ea typeface="Calibri" charset="0"/>
                <a:cs typeface="Calibri" charset="0"/>
              </a:rPr>
              <a:t>Figure 5. TIMP during CSE and SAGEs. TIMP </a:t>
            </a:r>
            <a:r>
              <a:rPr lang="en-US" sz="3200" dirty="0"/>
              <a:t>was increased in cells treated with CSE. Expression was reduced when cells were treated with CSE + SAGEs.</a:t>
            </a:r>
          </a:p>
          <a:p>
            <a:endParaRPr lang="en-US" sz="3200" dirty="0"/>
          </a:p>
        </p:txBody>
      </p:sp>
      <p:sp>
        <p:nvSpPr>
          <p:cNvPr id="46" name="Text Box 3509"/>
          <p:cNvSpPr txBox="1">
            <a:spLocks noChangeArrowheads="1"/>
          </p:cNvSpPr>
          <p:nvPr/>
        </p:nvSpPr>
        <p:spPr bwMode="auto">
          <a:xfrm>
            <a:off x="26455197" y="27788589"/>
            <a:ext cx="11388895" cy="9883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71419" tIns="85712" rIns="171419" bIns="85712">
            <a:spAutoFit/>
          </a:bodyPr>
          <a:lstStyle>
            <a:lvl1pPr marL="457200" indent="-457200" defTabSz="4703763" eaLnBrk="0" hangingPunct="0">
              <a:defRPr sz="4000">
                <a:solidFill>
                  <a:schemeClr val="tx1"/>
                </a:solidFill>
                <a:latin typeface="Arial" charset="0"/>
                <a:ea typeface="ＭＳ Ｐゴシック" charset="-128"/>
              </a:defRPr>
            </a:lvl1pPr>
            <a:lvl2pPr marL="742950" indent="-285750" defTabSz="4703763" eaLnBrk="0" hangingPunct="0">
              <a:defRPr sz="4000">
                <a:solidFill>
                  <a:schemeClr val="tx1"/>
                </a:solidFill>
                <a:latin typeface="Arial" charset="0"/>
                <a:ea typeface="ＭＳ Ｐゴシック" charset="-128"/>
              </a:defRPr>
            </a:lvl2pPr>
            <a:lvl3pPr marL="1143000" indent="-228600" defTabSz="4703763" eaLnBrk="0" hangingPunct="0">
              <a:defRPr sz="4000">
                <a:solidFill>
                  <a:schemeClr val="tx1"/>
                </a:solidFill>
                <a:latin typeface="Arial" charset="0"/>
                <a:ea typeface="ＭＳ Ｐゴシック" charset="-128"/>
              </a:defRPr>
            </a:lvl3pPr>
            <a:lvl4pPr marL="1600200" indent="-228600" defTabSz="4703763" eaLnBrk="0" hangingPunct="0">
              <a:defRPr sz="4000">
                <a:solidFill>
                  <a:schemeClr val="tx1"/>
                </a:solidFill>
                <a:latin typeface="Arial" charset="0"/>
                <a:ea typeface="ＭＳ Ｐゴシック" charset="-128"/>
              </a:defRPr>
            </a:lvl4pPr>
            <a:lvl5pPr marL="2057400" indent="-228600" defTabSz="4703763" eaLnBrk="0" hangingPunct="0">
              <a:defRPr sz="4000">
                <a:solidFill>
                  <a:schemeClr val="tx1"/>
                </a:solidFill>
                <a:latin typeface="Arial" charset="0"/>
                <a:ea typeface="ＭＳ Ｐゴシック" charset="-128"/>
              </a:defRPr>
            </a:lvl5pPr>
            <a:lvl6pPr marL="2514600" indent="-228600" defTabSz="4703763" eaLnBrk="0" fontAlgn="base" hangingPunct="0">
              <a:spcBef>
                <a:spcPct val="0"/>
              </a:spcBef>
              <a:spcAft>
                <a:spcPct val="0"/>
              </a:spcAft>
              <a:defRPr sz="4000">
                <a:solidFill>
                  <a:schemeClr val="tx1"/>
                </a:solidFill>
                <a:latin typeface="Arial" charset="0"/>
                <a:ea typeface="ＭＳ Ｐゴシック" charset="-128"/>
              </a:defRPr>
            </a:lvl6pPr>
            <a:lvl7pPr marL="2971800" indent="-228600" defTabSz="4703763" eaLnBrk="0" fontAlgn="base" hangingPunct="0">
              <a:spcBef>
                <a:spcPct val="0"/>
              </a:spcBef>
              <a:spcAft>
                <a:spcPct val="0"/>
              </a:spcAft>
              <a:defRPr sz="4000">
                <a:solidFill>
                  <a:schemeClr val="tx1"/>
                </a:solidFill>
                <a:latin typeface="Arial" charset="0"/>
                <a:ea typeface="ＭＳ Ｐゴシック" charset="-128"/>
              </a:defRPr>
            </a:lvl7pPr>
            <a:lvl8pPr marL="3429000" indent="-228600" defTabSz="4703763" eaLnBrk="0" fontAlgn="base" hangingPunct="0">
              <a:spcBef>
                <a:spcPct val="0"/>
              </a:spcBef>
              <a:spcAft>
                <a:spcPct val="0"/>
              </a:spcAft>
              <a:defRPr sz="4000">
                <a:solidFill>
                  <a:schemeClr val="tx1"/>
                </a:solidFill>
                <a:latin typeface="Arial" charset="0"/>
                <a:ea typeface="ＭＳ Ｐゴシック" charset="-128"/>
              </a:defRPr>
            </a:lvl8pPr>
            <a:lvl9pPr marL="3886200" indent="-228600" defTabSz="4703763" eaLnBrk="0" fontAlgn="base" hangingPunct="0">
              <a:spcBef>
                <a:spcPct val="0"/>
              </a:spcBef>
              <a:spcAft>
                <a:spcPct val="0"/>
              </a:spcAft>
              <a:defRPr sz="4000">
                <a:solidFill>
                  <a:schemeClr val="tx1"/>
                </a:solidFill>
                <a:latin typeface="Arial" charset="0"/>
                <a:ea typeface="ＭＳ Ｐゴシック" charset="-128"/>
              </a:defRPr>
            </a:lvl9pPr>
          </a:lstStyle>
          <a:p>
            <a:pPr algn="just">
              <a:spcAft>
                <a:spcPts val="600"/>
              </a:spcAft>
              <a:buFontTx/>
              <a:buAutoNum type="arabicPeriod"/>
            </a:pPr>
            <a:r>
              <a:rPr lang="en-US" altLang="en-US" sz="3200" dirty="0">
                <a:latin typeface="Arial" panose="020B0604020202020204" pitchFamily="34" charset="0"/>
                <a:ea typeface="Calibri" charset="0"/>
                <a:cs typeface="Arial" panose="020B0604020202020204" pitchFamily="34" charset="0"/>
              </a:rPr>
              <a:t>Our research reveals that CSE increase RAGE production that is reversed with the Addition of Sages.</a:t>
            </a:r>
          </a:p>
          <a:p>
            <a:pPr algn="just">
              <a:spcAft>
                <a:spcPts val="600"/>
              </a:spcAft>
              <a:buFontTx/>
              <a:buAutoNum type="arabicPeriod"/>
            </a:pPr>
            <a:endParaRPr lang="en-US" altLang="en-US" sz="3200" dirty="0">
              <a:latin typeface="Arial" panose="020B0604020202020204" pitchFamily="34" charset="0"/>
              <a:ea typeface="Calibri" charset="0"/>
              <a:cs typeface="Arial" panose="020B0604020202020204" pitchFamily="34" charset="0"/>
            </a:endParaRPr>
          </a:p>
          <a:p>
            <a:pPr algn="just">
              <a:spcAft>
                <a:spcPts val="600"/>
              </a:spcAft>
              <a:buFontTx/>
              <a:buAutoNum type="arabicPeriod"/>
            </a:pPr>
            <a:r>
              <a:rPr lang="en-US" altLang="en-US" sz="3200" dirty="0">
                <a:latin typeface="Arial" panose="020B0604020202020204" pitchFamily="34" charset="0"/>
                <a:ea typeface="Calibri" charset="0"/>
                <a:cs typeface="Arial" panose="020B0604020202020204" pitchFamily="34" charset="0"/>
              </a:rPr>
              <a:t>Invasiveness of </a:t>
            </a:r>
            <a:r>
              <a:rPr lang="en-US" sz="3200" dirty="0">
                <a:latin typeface="Arial" panose="020B0604020202020204" pitchFamily="34" charset="0"/>
                <a:ea typeface="Arial" charset="0"/>
                <a:cs typeface="Arial" panose="020B0604020202020204" pitchFamily="34" charset="0"/>
              </a:rPr>
              <a:t>Ca9-22</a:t>
            </a:r>
            <a:r>
              <a:rPr lang="en-US" sz="3200" dirty="0">
                <a:latin typeface="Arial" panose="020B0604020202020204" pitchFamily="34" charset="0"/>
                <a:cs typeface="Arial" panose="020B0604020202020204" pitchFamily="34" charset="0"/>
              </a:rPr>
              <a:t> oral squamous cell carcinoma cells in RAGE dependent manner </a:t>
            </a:r>
          </a:p>
          <a:p>
            <a:pPr algn="just">
              <a:spcAft>
                <a:spcPts val="600"/>
              </a:spcAft>
              <a:buFontTx/>
              <a:buAutoNum type="arabicPeriod"/>
            </a:pPr>
            <a:endParaRPr lang="en-US" altLang="en-US" sz="3200" dirty="0">
              <a:latin typeface="Arial" panose="020B0604020202020204" pitchFamily="34" charset="0"/>
              <a:ea typeface="Calibri" charset="0"/>
              <a:cs typeface="Arial" panose="020B0604020202020204" pitchFamily="34" charset="0"/>
            </a:endParaRPr>
          </a:p>
          <a:p>
            <a:pPr algn="just">
              <a:spcAft>
                <a:spcPts val="600"/>
              </a:spcAft>
              <a:buFontTx/>
              <a:buAutoNum type="arabicPeriod"/>
            </a:pPr>
            <a:r>
              <a:rPr lang="en-US" altLang="en-US" sz="3200" dirty="0">
                <a:latin typeface="Arial" panose="020B0604020202020204" pitchFamily="34" charset="0"/>
                <a:ea typeface="Calibri" charset="0"/>
                <a:cs typeface="Arial" panose="020B0604020202020204" pitchFamily="34" charset="0"/>
              </a:rPr>
              <a:t>That MMP 2, 9 and 14 could be mediators of this invasion in a RAGE dependent manner</a:t>
            </a:r>
          </a:p>
          <a:p>
            <a:pPr algn="just">
              <a:spcAft>
                <a:spcPts val="600"/>
              </a:spcAft>
              <a:buFontTx/>
              <a:buAutoNum type="arabicPeriod"/>
            </a:pPr>
            <a:endParaRPr lang="en-US" altLang="en-US" sz="3200" dirty="0">
              <a:latin typeface="Arial" panose="020B0604020202020204" pitchFamily="34" charset="0"/>
              <a:ea typeface="Calibri" charset="0"/>
              <a:cs typeface="Arial" panose="020B0604020202020204" pitchFamily="34" charset="0"/>
            </a:endParaRPr>
          </a:p>
          <a:p>
            <a:pPr algn="just">
              <a:spcAft>
                <a:spcPts val="600"/>
              </a:spcAft>
              <a:buFontTx/>
              <a:buAutoNum type="arabicPeriod"/>
            </a:pPr>
            <a:r>
              <a:rPr lang="en-US" altLang="en-US" sz="3200" dirty="0">
                <a:latin typeface="Arial" panose="020B0604020202020204" pitchFamily="34" charset="0"/>
                <a:ea typeface="Calibri" charset="0"/>
                <a:cs typeface="Arial" panose="020B0604020202020204" pitchFamily="34" charset="0"/>
              </a:rPr>
              <a:t>That TIMP could be involved in the regulation of MMPs during invasion od OSCC cells.</a:t>
            </a:r>
          </a:p>
          <a:p>
            <a:pPr algn="just">
              <a:spcAft>
                <a:spcPts val="600"/>
              </a:spcAft>
              <a:buFontTx/>
              <a:buAutoNum type="arabicPeriod"/>
            </a:pPr>
            <a:endParaRPr lang="en-US" altLang="en-US" sz="3200" dirty="0">
              <a:latin typeface="Arial" panose="020B0604020202020204" pitchFamily="34" charset="0"/>
              <a:ea typeface="Calibri" charset="0"/>
              <a:cs typeface="Arial" panose="020B0604020202020204" pitchFamily="34" charset="0"/>
            </a:endParaRPr>
          </a:p>
          <a:p>
            <a:pPr algn="just">
              <a:spcAft>
                <a:spcPts val="600"/>
              </a:spcAft>
              <a:buFontTx/>
              <a:buAutoNum type="arabicPeriod"/>
            </a:pPr>
            <a:r>
              <a:rPr lang="en-US" sz="3200" dirty="0">
                <a:latin typeface="Arial" panose="020B0604020202020204" pitchFamily="34" charset="0"/>
                <a:cs typeface="Arial" panose="020B0604020202020204" pitchFamily="34" charset="0"/>
              </a:rPr>
              <a:t>These results may prove useful in providing avenues that could explain the role of secondhand smoke in the invasion of gingival squamous cell carcinoma. </a:t>
            </a:r>
          </a:p>
          <a:p>
            <a:pPr algn="just">
              <a:spcAft>
                <a:spcPts val="600"/>
              </a:spcAft>
              <a:buFontTx/>
              <a:buAutoNum type="arabicPeriod"/>
            </a:pPr>
            <a:endParaRPr lang="en-US" altLang="en-US" sz="3200" dirty="0">
              <a:latin typeface="Arial" panose="020B0604020202020204" pitchFamily="34" charset="0"/>
              <a:ea typeface="Calibri" charset="0"/>
              <a:cs typeface="Arial" panose="020B0604020202020204" pitchFamily="34" charset="0"/>
            </a:endParaRPr>
          </a:p>
          <a:p>
            <a:pPr algn="just">
              <a:spcAft>
                <a:spcPts val="600"/>
              </a:spcAft>
              <a:buFontTx/>
              <a:buAutoNum type="arabicPeriod"/>
            </a:pPr>
            <a:endParaRPr lang="en-US" altLang="en-US" sz="3200" dirty="0">
              <a:latin typeface="Arial" panose="020B0604020202020204" pitchFamily="34" charset="0"/>
              <a:ea typeface="Calibri" charset="0"/>
              <a:cs typeface="Arial" panose="020B0604020202020204" pitchFamily="34" charset="0"/>
            </a:endParaRPr>
          </a:p>
          <a:p>
            <a:pPr algn="just">
              <a:spcAft>
                <a:spcPts val="600"/>
              </a:spcAft>
              <a:buFontTx/>
              <a:buAutoNum type="arabicPeriod"/>
            </a:pPr>
            <a:endParaRPr lang="en-US" altLang="en-US" sz="3200" dirty="0">
              <a:latin typeface="Arial" panose="020B0604020202020204" pitchFamily="34" charset="0"/>
              <a:ea typeface="Calibri" charset="0"/>
              <a:cs typeface="Arial" panose="020B0604020202020204" pitchFamily="34" charset="0"/>
            </a:endParaRPr>
          </a:p>
        </p:txBody>
      </p:sp>
      <p:sp>
        <p:nvSpPr>
          <p:cNvPr id="36" name="TextBox 35"/>
          <p:cNvSpPr txBox="1"/>
          <p:nvPr/>
        </p:nvSpPr>
        <p:spPr>
          <a:xfrm>
            <a:off x="14382984" y="26134332"/>
            <a:ext cx="11360321" cy="1569660"/>
          </a:xfrm>
          <a:prstGeom prst="rect">
            <a:avLst/>
          </a:prstGeom>
          <a:noFill/>
        </p:spPr>
        <p:txBody>
          <a:bodyPr wrap="square" rtlCol="0">
            <a:spAutoFit/>
          </a:bodyPr>
          <a:lstStyle/>
          <a:p>
            <a:pPr algn="just"/>
            <a:r>
              <a:rPr lang="en-US" altLang="en-US" sz="3200" dirty="0">
                <a:solidFill>
                  <a:srgbClr val="000034"/>
                </a:solidFill>
                <a:latin typeface="Calibri" charset="0"/>
                <a:ea typeface="Calibri" charset="0"/>
                <a:cs typeface="Calibri" charset="0"/>
              </a:rPr>
              <a:t>Figure 2.  Ca9-22 invasion with CSE and SAGEs. CSE increased invasion of Ca922 cells which was reduced when cells were treated with CSE + SAGES.</a:t>
            </a:r>
            <a:endParaRPr lang="en-US" sz="3200" dirty="0"/>
          </a:p>
        </p:txBody>
      </p:sp>
      <p:sp>
        <p:nvSpPr>
          <p:cNvPr id="40" name="TextBox 39"/>
          <p:cNvSpPr txBox="1"/>
          <p:nvPr/>
        </p:nvSpPr>
        <p:spPr>
          <a:xfrm>
            <a:off x="13728133" y="14399520"/>
            <a:ext cx="11360321" cy="1569660"/>
          </a:xfrm>
          <a:prstGeom prst="rect">
            <a:avLst/>
          </a:prstGeom>
          <a:noFill/>
        </p:spPr>
        <p:txBody>
          <a:bodyPr wrap="square" rtlCol="0">
            <a:spAutoFit/>
          </a:bodyPr>
          <a:lstStyle/>
          <a:p>
            <a:pPr algn="just"/>
            <a:r>
              <a:rPr lang="en-US" altLang="en-US" sz="3200" dirty="0">
                <a:solidFill>
                  <a:srgbClr val="000034"/>
                </a:solidFill>
                <a:latin typeface="Calibri" charset="0"/>
                <a:ea typeface="Calibri" charset="0"/>
                <a:cs typeface="Calibri" charset="0"/>
              </a:rPr>
              <a:t>Figure 1</a:t>
            </a:r>
            <a:r>
              <a:rPr lang="en-US" altLang="en-US" sz="3200" b="1" dirty="0">
                <a:solidFill>
                  <a:srgbClr val="000034"/>
                </a:solidFill>
                <a:latin typeface="Calibri" charset="0"/>
                <a:ea typeface="Calibri" charset="0"/>
                <a:cs typeface="Calibri" charset="0"/>
              </a:rPr>
              <a:t>.</a:t>
            </a:r>
            <a:r>
              <a:rPr lang="en-US" sz="3200" dirty="0"/>
              <a:t> RAGE expression in Ca9-22 cells. 0.05% CSE treatment significantly increased RAGE expression in treated cells. This increase was reduced when cells were treated with CSE + SAGEs.</a:t>
            </a:r>
          </a:p>
        </p:txBody>
      </p:sp>
      <p:pic>
        <p:nvPicPr>
          <p:cNvPr id="2" name="Picture 1"/>
          <p:cNvPicPr>
            <a:picLocks noChangeAspect="1"/>
          </p:cNvPicPr>
          <p:nvPr/>
        </p:nvPicPr>
        <p:blipFill>
          <a:blip r:embed="rId5"/>
          <a:stretch>
            <a:fillRect/>
          </a:stretch>
        </p:blipFill>
        <p:spPr>
          <a:xfrm>
            <a:off x="14808398" y="8542722"/>
            <a:ext cx="7956533" cy="5940151"/>
          </a:xfrm>
          <a:prstGeom prst="rect">
            <a:avLst/>
          </a:prstGeom>
        </p:spPr>
      </p:pic>
      <p:pic>
        <p:nvPicPr>
          <p:cNvPr id="5" name="Picture 4"/>
          <p:cNvPicPr>
            <a:picLocks noChangeAspect="1"/>
          </p:cNvPicPr>
          <p:nvPr/>
        </p:nvPicPr>
        <p:blipFill>
          <a:blip r:embed="rId6"/>
          <a:stretch>
            <a:fillRect/>
          </a:stretch>
        </p:blipFill>
        <p:spPr>
          <a:xfrm>
            <a:off x="15617370" y="20945123"/>
            <a:ext cx="7270456" cy="5206460"/>
          </a:xfrm>
          <a:prstGeom prst="rect">
            <a:avLst/>
          </a:prstGeom>
        </p:spPr>
      </p:pic>
      <p:pic>
        <p:nvPicPr>
          <p:cNvPr id="12" name="Picture 11"/>
          <p:cNvPicPr>
            <a:picLocks noChangeAspect="1"/>
          </p:cNvPicPr>
          <p:nvPr/>
        </p:nvPicPr>
        <p:blipFill>
          <a:blip r:embed="rId7"/>
          <a:stretch>
            <a:fillRect/>
          </a:stretch>
        </p:blipFill>
        <p:spPr>
          <a:xfrm>
            <a:off x="15759714" y="27742945"/>
            <a:ext cx="7248834" cy="5544638"/>
          </a:xfrm>
          <a:prstGeom prst="rect">
            <a:avLst/>
          </a:prstGeom>
        </p:spPr>
      </p:pic>
      <p:pic>
        <p:nvPicPr>
          <p:cNvPr id="13" name="Picture 12"/>
          <p:cNvPicPr>
            <a:picLocks noChangeAspect="1"/>
          </p:cNvPicPr>
          <p:nvPr/>
        </p:nvPicPr>
        <p:blipFill>
          <a:blip r:embed="rId8"/>
          <a:stretch>
            <a:fillRect/>
          </a:stretch>
        </p:blipFill>
        <p:spPr>
          <a:xfrm>
            <a:off x="15617370" y="34851713"/>
            <a:ext cx="6888794" cy="5640650"/>
          </a:xfrm>
          <a:prstGeom prst="rect">
            <a:avLst/>
          </a:prstGeom>
        </p:spPr>
      </p:pic>
      <p:pic>
        <p:nvPicPr>
          <p:cNvPr id="14" name="Picture 13"/>
          <p:cNvPicPr>
            <a:picLocks noChangeAspect="1"/>
          </p:cNvPicPr>
          <p:nvPr/>
        </p:nvPicPr>
        <p:blipFill>
          <a:blip r:embed="rId9"/>
          <a:stretch>
            <a:fillRect/>
          </a:stretch>
        </p:blipFill>
        <p:spPr>
          <a:xfrm>
            <a:off x="28465222" y="8893225"/>
            <a:ext cx="7368848" cy="5664652"/>
          </a:xfrm>
          <a:prstGeom prst="rect">
            <a:avLst/>
          </a:prstGeom>
        </p:spPr>
      </p:pic>
      <p:sp>
        <p:nvSpPr>
          <p:cNvPr id="30" name="Rectangle 29"/>
          <p:cNvSpPr/>
          <p:nvPr/>
        </p:nvSpPr>
        <p:spPr>
          <a:xfrm>
            <a:off x="1005464" y="28434075"/>
            <a:ext cx="11388896" cy="9941183"/>
          </a:xfrm>
          <a:prstGeom prst="rect">
            <a:avLst/>
          </a:prstGeom>
        </p:spPr>
        <p:txBody>
          <a:bodyPr wrap="square">
            <a:spAutoFit/>
          </a:bodyPr>
          <a:lstStyle/>
          <a:p>
            <a:pPr algn="just" defTabSz="712788"/>
            <a:r>
              <a:rPr lang="en-US" sz="3200" i="1" u="sng" dirty="0">
                <a:latin typeface="Arial" charset="0"/>
                <a:ea typeface="Arial" charset="0"/>
                <a:cs typeface="Arial" charset="0"/>
              </a:rPr>
              <a:t>Cell culture</a:t>
            </a:r>
          </a:p>
          <a:p>
            <a:pPr algn="just" defTabSz="712788"/>
            <a:r>
              <a:rPr lang="en-US" sz="3200" i="1" dirty="0">
                <a:latin typeface="Arial" charset="0"/>
                <a:ea typeface="Arial" charset="0"/>
                <a:cs typeface="Arial" charset="0"/>
              </a:rPr>
              <a:t>Ca9-22</a:t>
            </a:r>
            <a:r>
              <a:rPr lang="en-US" sz="3200" dirty="0">
                <a:latin typeface="Arial" charset="0"/>
                <a:ea typeface="Arial" charset="0"/>
                <a:cs typeface="Arial" charset="0"/>
              </a:rPr>
              <a:t> Oral squamous cell carcinoma cells were used for these experiments. Ca9-22 cells were cultured in RPMI medium (Mediatech, Manassas, VA) supplemented with 10% fetal bovine serum (FBS) and 1% penicillin and streptomycin. </a:t>
            </a:r>
            <a:endParaRPr lang="en-US" sz="3200" i="1" u="sng" dirty="0">
              <a:latin typeface="Arial" charset="0"/>
              <a:ea typeface="Arial" charset="0"/>
              <a:cs typeface="Arial" charset="0"/>
            </a:endParaRPr>
          </a:p>
          <a:p>
            <a:pPr algn="just" defTabSz="712788"/>
            <a:r>
              <a:rPr lang="en-US" sz="3200" i="1" u="sng" dirty="0">
                <a:latin typeface="Arial" charset="0"/>
                <a:ea typeface="Arial" charset="0"/>
                <a:cs typeface="Arial" charset="0"/>
              </a:rPr>
              <a:t>Cell treatments</a:t>
            </a:r>
          </a:p>
          <a:p>
            <a:pPr algn="just" defTabSz="712788"/>
            <a:r>
              <a:rPr lang="en-US" sz="3200" dirty="0">
                <a:latin typeface="Arial" charset="0"/>
                <a:ea typeface="Arial" charset="0"/>
                <a:cs typeface="Arial" charset="0"/>
              </a:rPr>
              <a:t>Ca9-22 cells were treated with 0.05% Cigarette Smoke Extract (CSE) for 24 hours in the presence or absence of SAGEs. </a:t>
            </a:r>
          </a:p>
          <a:p>
            <a:pPr algn="just" defTabSz="712788"/>
            <a:r>
              <a:rPr lang="en-US" sz="3200" i="1" u="sng" dirty="0">
                <a:latin typeface="Arial" charset="0"/>
                <a:ea typeface="Arial" charset="0"/>
                <a:cs typeface="Arial" charset="0"/>
              </a:rPr>
              <a:t>Real time cell invasion</a:t>
            </a:r>
            <a:r>
              <a:rPr lang="en-US" sz="3200" i="1" dirty="0">
                <a:latin typeface="Arial" charset="0"/>
                <a:ea typeface="Arial" charset="0"/>
                <a:cs typeface="Arial" charset="0"/>
              </a:rPr>
              <a:t> </a:t>
            </a:r>
          </a:p>
          <a:p>
            <a:pPr algn="just" defTabSz="712788"/>
            <a:r>
              <a:rPr lang="en-US" sz="3200" dirty="0">
                <a:latin typeface="Arial" charset="0"/>
                <a:ea typeface="Arial" charset="0"/>
                <a:cs typeface="Arial" charset="0"/>
              </a:rPr>
              <a:t>Ca9-22 cells were plated at a concentration of 20,000 cells/well in the presence or absence of CSE and  SAGES. The cells were place in the RTCA DP instrument and invasion readings were done every 15 minutes for 24 hr.</a:t>
            </a:r>
          </a:p>
          <a:p>
            <a:pPr algn="just" defTabSz="712788"/>
            <a:r>
              <a:rPr lang="en-US" sz="3200" u="sng" dirty="0">
                <a:latin typeface="Arial" charset="0"/>
                <a:ea typeface="Arial" charset="0"/>
                <a:cs typeface="Arial" charset="0"/>
              </a:rPr>
              <a:t>Western Blot</a:t>
            </a:r>
          </a:p>
          <a:p>
            <a:pPr algn="just" defTabSz="712788"/>
            <a:r>
              <a:rPr lang="en-US" sz="3200" dirty="0">
                <a:latin typeface="Arial" charset="0"/>
                <a:ea typeface="Arial" charset="0"/>
                <a:cs typeface="Arial" charset="0"/>
              </a:rPr>
              <a:t>Control and treated cells were lysed in protein lysis buffer. Membranes were incubated overnight with an antibody against MMP 3,9, and 14 and TIMP.</a:t>
            </a:r>
          </a:p>
          <a:p>
            <a:pPr lvl="0" defTabSz="914400" eaLnBrk="0" fontAlgn="base" hangingPunct="0">
              <a:spcBef>
                <a:spcPct val="0"/>
              </a:spcBef>
              <a:spcAft>
                <a:spcPct val="0"/>
              </a:spcAft>
            </a:pPr>
            <a:r>
              <a:rPr lang="en-US" sz="3200" u="sng" dirty="0">
                <a:latin typeface="Arial" charset="0"/>
                <a:ea typeface="Arial" charset="0"/>
                <a:cs typeface="Arial" charset="0"/>
              </a:rPr>
              <a:t>Statistical Analysis</a:t>
            </a:r>
          </a:p>
          <a:p>
            <a:pPr algn="just" defTabSz="712788"/>
            <a:r>
              <a:rPr lang="en-US" sz="3200" dirty="0">
                <a:latin typeface="Arial" charset="0"/>
                <a:ea typeface="Arial" charset="0"/>
                <a:cs typeface="Arial" charset="0"/>
              </a:rPr>
              <a:t>Data shown as Mean±SE. P&lt;0.05 was considered significant.</a:t>
            </a:r>
          </a:p>
        </p:txBody>
      </p:sp>
      <p:sp>
        <p:nvSpPr>
          <p:cNvPr id="31" name="Rectangle 10"/>
          <p:cNvSpPr>
            <a:spLocks noChangeArrowheads="1"/>
          </p:cNvSpPr>
          <p:nvPr/>
        </p:nvSpPr>
        <p:spPr bwMode="auto">
          <a:xfrm>
            <a:off x="1034040" y="27231996"/>
            <a:ext cx="11388896" cy="944149"/>
          </a:xfrm>
          <a:prstGeom prst="rect">
            <a:avLst/>
          </a:prstGeom>
          <a:solidFill>
            <a:srgbClr val="780032"/>
          </a:solidFill>
          <a:ln w="12700">
            <a:noFill/>
            <a:miter lim="800000"/>
            <a:headEnd/>
            <a:tailEnd/>
          </a:ln>
          <a:effectLst>
            <a:outerShdw blurRad="50800" dist="38100" dir="2700000" algn="tl" rotWithShape="0">
              <a:prstClr val="black">
                <a:alpha val="40000"/>
              </a:prstClr>
            </a:outerShdw>
          </a:effectLst>
        </p:spPr>
        <p:txBody>
          <a:bodyPr wrap="none" lIns="137126" tIns="0" rIns="137126" bIns="0" anchor="t" anchorCtr="0"/>
          <a:lstStyle/>
          <a:p>
            <a:pPr algn="ctr" defTabSz="4702588">
              <a:defRPr/>
            </a:pPr>
            <a:r>
              <a:rPr lang="en-US" sz="5400" b="1" dirty="0">
                <a:solidFill>
                  <a:srgbClr val="FFFFFF"/>
                </a:solidFill>
                <a:latin typeface="Calibri" charset="0"/>
                <a:ea typeface="Calibri" charset="0"/>
                <a:cs typeface="Calibri" charset="0"/>
              </a:rPr>
              <a:t>Procedures</a:t>
            </a:r>
          </a:p>
        </p:txBody>
      </p:sp>
      <p:pic>
        <p:nvPicPr>
          <p:cNvPr id="3" name="Picture 2">
            <a:extLst>
              <a:ext uri="{FF2B5EF4-FFF2-40B4-BE49-F238E27FC236}">
                <a16:creationId xmlns:a16="http://schemas.microsoft.com/office/drawing/2014/main" id="{44D00C15-8B77-E73D-977B-B50AF1D503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280121" y="16769772"/>
            <a:ext cx="9806114" cy="4042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a16="http://schemas.microsoft.com/office/drawing/2014/main" id="{84F303CB-11D5-4A44-AA6F-EA2B7F28808C}"/>
              </a:ext>
            </a:extLst>
          </p:cNvPr>
          <p:cNvSpPr txBox="1"/>
          <p:nvPr/>
        </p:nvSpPr>
        <p:spPr>
          <a:xfrm>
            <a:off x="13845183" y="33249240"/>
            <a:ext cx="11273579" cy="1569660"/>
          </a:xfrm>
          <a:prstGeom prst="rect">
            <a:avLst/>
          </a:prstGeom>
          <a:noFill/>
        </p:spPr>
        <p:txBody>
          <a:bodyPr wrap="square" rtlCol="0">
            <a:spAutoFit/>
          </a:bodyPr>
          <a:lstStyle/>
          <a:p>
            <a:r>
              <a:rPr lang="en-US" altLang="en-US" sz="3200" dirty="0">
                <a:solidFill>
                  <a:srgbClr val="000034"/>
                </a:solidFill>
                <a:latin typeface="Calibri" charset="0"/>
                <a:ea typeface="Calibri" charset="0"/>
                <a:cs typeface="Calibri" charset="0"/>
              </a:rPr>
              <a:t>Figure 3. MMP 2 during CSE and SAGEs. </a:t>
            </a:r>
            <a:r>
              <a:rPr lang="en-US" sz="3200" dirty="0"/>
              <a:t>Metalloproteases 2 was increased in cells treated with CSE and reduced when cells were treated with CSE + SAGEs.</a:t>
            </a:r>
          </a:p>
        </p:txBody>
      </p:sp>
      <p:sp>
        <p:nvSpPr>
          <p:cNvPr id="7" name="TextBox 6">
            <a:extLst>
              <a:ext uri="{FF2B5EF4-FFF2-40B4-BE49-F238E27FC236}">
                <a16:creationId xmlns:a16="http://schemas.microsoft.com/office/drawing/2014/main" id="{5E059FF1-33CF-9972-7809-9C61E0D1A2DF}"/>
              </a:ext>
            </a:extLst>
          </p:cNvPr>
          <p:cNvSpPr txBox="1"/>
          <p:nvPr/>
        </p:nvSpPr>
        <p:spPr>
          <a:xfrm>
            <a:off x="13662043" y="40325195"/>
            <a:ext cx="11273579" cy="1569660"/>
          </a:xfrm>
          <a:prstGeom prst="rect">
            <a:avLst/>
          </a:prstGeom>
          <a:noFill/>
        </p:spPr>
        <p:txBody>
          <a:bodyPr wrap="square" rtlCol="0">
            <a:spAutoFit/>
          </a:bodyPr>
          <a:lstStyle/>
          <a:p>
            <a:r>
              <a:rPr lang="en-US" altLang="en-US" sz="3200" dirty="0">
                <a:solidFill>
                  <a:srgbClr val="000034"/>
                </a:solidFill>
                <a:latin typeface="Calibri" charset="0"/>
                <a:ea typeface="Calibri" charset="0"/>
                <a:cs typeface="Calibri" charset="0"/>
              </a:rPr>
              <a:t>Figure 4. MMP 9 during CSE and SAGEs. </a:t>
            </a:r>
            <a:r>
              <a:rPr lang="en-US" sz="3200" dirty="0"/>
              <a:t>Metalloproteases 9 was increased in cells treated with CSE. Expression was  reduced when cells were treated with CSE + SAGEs.</a:t>
            </a:r>
          </a:p>
        </p:txBody>
      </p:sp>
      <p:sp>
        <p:nvSpPr>
          <p:cNvPr id="8" name="TextBox 7">
            <a:extLst>
              <a:ext uri="{FF2B5EF4-FFF2-40B4-BE49-F238E27FC236}">
                <a16:creationId xmlns:a16="http://schemas.microsoft.com/office/drawing/2014/main" id="{683E3E7E-D74E-1BE8-5A74-F990F2F2DFEF}"/>
              </a:ext>
            </a:extLst>
          </p:cNvPr>
          <p:cNvSpPr txBox="1"/>
          <p:nvPr/>
        </p:nvSpPr>
        <p:spPr>
          <a:xfrm>
            <a:off x="27282754" y="14677192"/>
            <a:ext cx="10989333" cy="1569660"/>
          </a:xfrm>
          <a:prstGeom prst="rect">
            <a:avLst/>
          </a:prstGeom>
          <a:noFill/>
        </p:spPr>
        <p:txBody>
          <a:bodyPr wrap="square" rtlCol="0">
            <a:spAutoFit/>
          </a:bodyPr>
          <a:lstStyle/>
          <a:p>
            <a:r>
              <a:rPr lang="en-US" altLang="en-US" sz="3200" dirty="0">
                <a:solidFill>
                  <a:srgbClr val="000034"/>
                </a:solidFill>
                <a:latin typeface="Calibri" charset="0"/>
                <a:ea typeface="Calibri" charset="0"/>
                <a:cs typeface="Calibri" charset="0"/>
              </a:rPr>
              <a:t>Figure 5. MMP 14 during CSE and SAGEs. </a:t>
            </a:r>
            <a:r>
              <a:rPr lang="en-US" sz="3200" dirty="0"/>
              <a:t>Metalloproteases 14 were increased in cells treated with CSE. MMP 14 was  reduced when cells were treated with CSE + SAGEs.</a:t>
            </a:r>
          </a:p>
        </p:txBody>
      </p:sp>
      <p:pic>
        <p:nvPicPr>
          <p:cNvPr id="15" name="Picture 14">
            <a:extLst>
              <a:ext uri="{FF2B5EF4-FFF2-40B4-BE49-F238E27FC236}">
                <a16:creationId xmlns:a16="http://schemas.microsoft.com/office/drawing/2014/main" id="{FE382078-B500-358C-187F-9D5C2AA48C91}"/>
              </a:ext>
            </a:extLst>
          </p:cNvPr>
          <p:cNvPicPr>
            <a:picLocks noChangeAspect="1"/>
          </p:cNvPicPr>
          <p:nvPr/>
        </p:nvPicPr>
        <p:blipFill>
          <a:blip r:embed="rId11"/>
          <a:stretch>
            <a:fillRect/>
          </a:stretch>
        </p:blipFill>
        <p:spPr>
          <a:xfrm>
            <a:off x="28291852" y="16722525"/>
            <a:ext cx="7715587" cy="6205645"/>
          </a:xfrm>
          <a:prstGeom prst="rect">
            <a:avLst/>
          </a:prstGeom>
        </p:spPr>
      </p:pic>
      <p:sp>
        <p:nvSpPr>
          <p:cNvPr id="16" name="TextBox 15">
            <a:extLst>
              <a:ext uri="{FF2B5EF4-FFF2-40B4-BE49-F238E27FC236}">
                <a16:creationId xmlns:a16="http://schemas.microsoft.com/office/drawing/2014/main" id="{F523AEE4-1E30-D4DB-19DD-8CF668A69CC3}"/>
              </a:ext>
            </a:extLst>
          </p:cNvPr>
          <p:cNvSpPr txBox="1"/>
          <p:nvPr/>
        </p:nvSpPr>
        <p:spPr>
          <a:xfrm>
            <a:off x="34735937" y="22472905"/>
            <a:ext cx="1271502" cy="461665"/>
          </a:xfrm>
          <a:prstGeom prst="rect">
            <a:avLst/>
          </a:prstGeom>
          <a:noFill/>
        </p:spPr>
        <p:txBody>
          <a:bodyPr wrap="none" rtlCol="0">
            <a:spAutoFit/>
          </a:bodyPr>
          <a:lstStyle/>
          <a:p>
            <a:r>
              <a:rPr lang="en-US" sz="2400" b="1" dirty="0">
                <a:latin typeface="Arial" panose="020B0604020202020204" pitchFamily="34" charset="0"/>
                <a:cs typeface="Arial" panose="020B0604020202020204" pitchFamily="34" charset="0"/>
              </a:rPr>
              <a:t>*p&lt;0.03</a:t>
            </a:r>
          </a:p>
        </p:txBody>
      </p:sp>
    </p:spTree>
    <p:extLst>
      <p:ext uri="{BB962C8B-B14F-4D97-AF65-F5344CB8AC3E}">
        <p14:creationId xmlns:p14="http://schemas.microsoft.com/office/powerpoint/2010/main" val="4038871067"/>
      </p:ext>
    </p:extLst>
  </p:cSld>
  <p:clrMapOvr>
    <a:masterClrMapping/>
  </p:clrMapOvr>
</p:sld>
</file>

<file path=ppt/theme/theme1.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4407</TotalTime>
  <Words>851</Words>
  <Application>Microsoft Macintosh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Franklin Gothic Medium</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Poster Presentation Example</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Paul Reynolds</cp:lastModifiedBy>
  <cp:revision>81</cp:revision>
  <cp:lastPrinted>2013-03-27T18:07:17Z</cp:lastPrinted>
  <dcterms:created xsi:type="dcterms:W3CDTF">2011-01-12T16:45:58Z</dcterms:created>
  <dcterms:modified xsi:type="dcterms:W3CDTF">2023-02-08T15:35:29Z</dcterms:modified>
  <cp:category>templates for scientific poster</cp:category>
</cp:coreProperties>
</file>