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s6TJOLzgibFYuA++pWfYmyXQu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308" y="84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14425" y="1143000"/>
            <a:ext cx="46291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3801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lvl="1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lvl="2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lvl="3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4pPr>
            <a:lvl5pPr lvl="4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5pPr>
            <a:lvl6pPr lvl="5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6pPr>
            <a:lvl7pPr lvl="6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7pPr>
            <a:lvl8pPr lvl="7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8pPr>
            <a:lvl9pPr lvl="8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9497059" y="-1391919"/>
            <a:ext cx="13924282" cy="2839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7807306" y="6918326"/>
            <a:ext cx="18597882" cy="7098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3405506" y="26036"/>
            <a:ext cx="18597882" cy="20882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263140" y="5842000"/>
            <a:ext cx="13990320" cy="1392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6664940" y="5842000"/>
            <a:ext cx="13990320" cy="1392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267431" y="8016240"/>
            <a:ext cx="13926024" cy="1179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664942" y="5379722"/>
            <a:ext cx="13994608" cy="2636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 b="1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664942" y="8016240"/>
            <a:ext cx="13994608" cy="1179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994608" y="3159765"/>
            <a:ext cx="16664940" cy="155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878839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0240"/>
              <a:buChar char="•"/>
              <a:defRPr sz="10240"/>
            </a:lvl1pPr>
            <a:lvl2pPr marL="914400" lvl="1" indent="-79756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960"/>
              <a:buChar char="•"/>
              <a:defRPr sz="8960"/>
            </a:lvl2pPr>
            <a:lvl3pPr marL="1371600" lvl="2" indent="-71628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Char char="•"/>
              <a:defRPr sz="7680"/>
            </a:lvl3pPr>
            <a:lvl4pPr marL="1828800" lvl="3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4pPr>
            <a:lvl5pPr marL="2286000" lvl="4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5pPr>
            <a:lvl6pPr marL="2743200" lvl="5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marL="3200400" lvl="6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marL="3657600" lvl="7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marL="4114800" lvl="8" indent="-635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994608" y="3159765"/>
            <a:ext cx="16664940" cy="15595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marL="914400" lvl="1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marL="1371600" lvl="2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marL="1828800" lvl="3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marL="2286000" lvl="4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marL="2743200" lvl="5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marL="3200400" lvl="6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marL="3657600" lvl="7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marL="4114800" lvl="8" indent="-228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797560" algn="l" rtl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8960"/>
              <a:buFont typeface="Arial"/>
              <a:buChar char="•"/>
              <a:defRPr sz="8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628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Font typeface="Arial"/>
              <a:buChar char="•"/>
              <a:defRPr sz="76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350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436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4359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sz="57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8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8379" y="193040"/>
            <a:ext cx="3474720" cy="3474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Office of the Associate Dean for Research Dr. Man Hung Dr. Frank Licari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2725" y="0"/>
            <a:ext cx="3110503" cy="330799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012412" y="135254"/>
            <a:ext cx="24951000" cy="376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550" tIns="35775" rIns="71550" bIns="35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Comparison of Radiographic Exposure During RCT Using Wall Mounted Units vs Nomad Mobile </a:t>
            </a:r>
            <a:r>
              <a:rPr lang="en-US" sz="6000" b="1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Units: </a:t>
            </a:r>
            <a:r>
              <a:rPr lang="en-US" sz="6000" b="1" i="1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6000" b="1" i="1" dirty="0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Retrospective Study</a:t>
            </a:r>
            <a:endParaRPr sz="6000" b="1" i="1" dirty="0">
              <a:solidFill>
                <a:srgbClr val="7800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M. Smith, M. Hogue, B. Ricks, Dr. A </a:t>
            </a:r>
            <a:r>
              <a:rPr lang="en-US" sz="6000" b="1" dirty="0" err="1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Mohajeri</a:t>
            </a:r>
            <a:r>
              <a:rPr lang="en-US" sz="6000" b="1" dirty="0">
                <a:solidFill>
                  <a:srgbClr val="780032"/>
                </a:solidFill>
                <a:latin typeface="Calibri"/>
                <a:ea typeface="Calibri"/>
                <a:cs typeface="Calibri"/>
                <a:sym typeface="Calibri"/>
              </a:rPr>
              <a:t>, and Dr. J.F. Wisniewski- P.I.</a:t>
            </a:r>
            <a:endParaRPr sz="6000" b="1" dirty="0">
              <a:solidFill>
                <a:srgbClr val="7800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b="1" i="0" u="none" strike="noStrike" cap="none" dirty="0">
              <a:solidFill>
                <a:srgbClr val="78003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21984" y="3859370"/>
            <a:ext cx="10143427" cy="847331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 Information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747050" y="4835619"/>
            <a:ext cx="10065600" cy="29619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When taking radiographs, only one study has been conducted comparing wall-mounted units vs hand-held units regarding number of radiographs taken as well as the quality of these radiographs</a:t>
            </a:r>
            <a:endParaRPr sz="2400"/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i="1">
                <a:solidFill>
                  <a:schemeClr val="dk1"/>
                </a:solidFill>
              </a:rPr>
              <a:t>Phillips, Billy James. A Comparison of Intraoral Image Quality, Error Rates, Operator and Patient Dosimetry Between a Hand-held Device and Wall-mounted X-ray Sources. University of North Carolina at Chapel Hill, 2014. https://doi.org/10.17615/zymn-8c13</a:t>
            </a:r>
            <a:endParaRPr sz="1800" i="1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"/>
          <p:cNvSpPr/>
          <p:nvPr/>
        </p:nvSpPr>
        <p:spPr>
          <a:xfrm>
            <a:off x="648981" y="8134371"/>
            <a:ext cx="101160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Research Questions</a:t>
            </a:r>
            <a:endParaRPr sz="3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0986196" y="12361807"/>
            <a:ext cx="106077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21089534" y="14958258"/>
            <a:ext cx="105477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Implications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14370663" y="3952913"/>
            <a:ext cx="4655100" cy="93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Figures:</a:t>
            </a:r>
            <a:endParaRPr sz="44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1059534" y="18803801"/>
            <a:ext cx="106077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Acknowledgement</a:t>
            </a:r>
            <a:endParaRPr sz="3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1628901" y="5715300"/>
            <a:ext cx="939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14370663" y="11834736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Wall Mounted Unit</a:t>
            </a:r>
            <a:endParaRPr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14211813" y="20601170"/>
            <a:ext cx="3060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NOMAD Radiographic Unit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11257878" y="4901838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A: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1416711" y="12600757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B:</a:t>
            </a:r>
            <a:endParaRPr dirty="0"/>
          </a:p>
        </p:txBody>
      </p:sp>
      <p:sp>
        <p:nvSpPr>
          <p:cNvPr id="104" name="Google Shape;104;p1"/>
          <p:cNvSpPr/>
          <p:nvPr/>
        </p:nvSpPr>
        <p:spPr>
          <a:xfrm>
            <a:off x="774593" y="12677710"/>
            <a:ext cx="101160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3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674172" y="9318425"/>
            <a:ext cx="10065600" cy="12672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Will the Number of radiographs obtained in patients receiving root canal treatment in a dental school using a hand-held unit be greater than the number of radiographs obtained when utilizing a wall mounted unit?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5">
            <a:alphaModFix/>
          </a:blip>
          <a:srcRect t="11295" b="10695"/>
          <a:stretch/>
        </p:blipFill>
        <p:spPr>
          <a:xfrm>
            <a:off x="11416711" y="12970057"/>
            <a:ext cx="9233489" cy="7236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278660" y="5271138"/>
            <a:ext cx="9371540" cy="636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674172" y="11002113"/>
            <a:ext cx="10065600" cy="12672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When Patients receive root canal treatment in a dental school, will the number of radiographic errors occuring be more when a hand-held unit is used as compared to when a wall-mounted unit is utilized?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799793" y="13734138"/>
            <a:ext cx="10065600" cy="12672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To compare the number of radiographs taken when Endodontic procedures were completed utilizing wall-mounted unit vs a hand-held unit.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799797" y="17790438"/>
            <a:ext cx="10065600" cy="8979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Retrospective study of endodontic cases completed by undergraduate dental students at Roseman CODM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799797" y="19018975"/>
            <a:ext cx="10065600" cy="2374928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Charts Analyzed with CDT – Endodontic procedure codes 3310 and 3320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dk1"/>
              </a:solidFill>
            </a:endParaRPr>
          </a:p>
          <a:p>
            <a:pPr lvl="0"/>
            <a:r>
              <a:rPr lang="en-US" sz="2400" dirty="0">
                <a:solidFill>
                  <a:schemeClr val="dk1"/>
                </a:solidFill>
              </a:rPr>
              <a:t>Number of Cases to be analyzed</a:t>
            </a:r>
          </a:p>
          <a:p>
            <a:pPr marL="457200" lvl="0" indent="-381000"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50-100 cases w/ wall-mounted unit used</a:t>
            </a:r>
          </a:p>
          <a:p>
            <a:pPr marL="457200" lvl="0" indent="-381000"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50-100 cases w/ hand-held used</a:t>
            </a:r>
          </a:p>
        </p:txBody>
      </p:sp>
      <p:sp>
        <p:nvSpPr>
          <p:cNvPr id="112" name="Google Shape;112;p1"/>
          <p:cNvSpPr txBox="1"/>
          <p:nvPr/>
        </p:nvSpPr>
        <p:spPr>
          <a:xfrm>
            <a:off x="799797" y="15381858"/>
            <a:ext cx="10168737" cy="8979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To assess the quality of radiographs taken when endodontic procedures were completed utilizing a wall-mounted unit versus a hand-held unit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721856" y="16612635"/>
            <a:ext cx="101160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endParaRPr sz="3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21337499" y="4874512"/>
            <a:ext cx="10065600" cy="42225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Criteria to be analyzed for each Endodontic case: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number of exposures during procedure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cone cutting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foreshortening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elongation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contact overlap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poor contrast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image blurring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underexposure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apex (portion of tooth anatomy required) attainment in the radiograph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21337499" y="9318425"/>
            <a:ext cx="10065600" cy="28761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Radiograph Grading: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Grade 1 → Excellent, no errors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Grade 2 → Acceptable, some errors</a:t>
            </a:r>
            <a:endParaRPr sz="2400" dirty="0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en-US" sz="2400" dirty="0">
                <a:solidFill>
                  <a:schemeClr val="dk1"/>
                </a:solidFill>
              </a:rPr>
              <a:t>Grade 3 → Unacceptable, diagnostically useless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dk1"/>
                </a:solidFill>
              </a:rPr>
              <a:t>Khan A, </a:t>
            </a:r>
            <a:r>
              <a:rPr lang="en-US" sz="1800" i="1" dirty="0" err="1">
                <a:solidFill>
                  <a:schemeClr val="dk1"/>
                </a:solidFill>
              </a:rPr>
              <a:t>Javed</a:t>
            </a:r>
            <a:r>
              <a:rPr lang="en-US" sz="1800" i="1" dirty="0">
                <a:solidFill>
                  <a:schemeClr val="dk1"/>
                </a:solidFill>
              </a:rPr>
              <a:t> MQ, Iqbal R, Khan F, Habib SR. Quality Assurance Audit Of Intra-Oral Periapical Radiographs At The Undergraduate Dental School. J </a:t>
            </a:r>
            <a:r>
              <a:rPr lang="en-US" sz="1800" i="1" dirty="0" err="1">
                <a:solidFill>
                  <a:schemeClr val="dk1"/>
                </a:solidFill>
              </a:rPr>
              <a:t>Ayub</a:t>
            </a:r>
            <a:r>
              <a:rPr lang="en-US" sz="1800" i="1" dirty="0">
                <a:solidFill>
                  <a:schemeClr val="dk1"/>
                </a:solidFill>
              </a:rPr>
              <a:t> Med </a:t>
            </a:r>
            <a:r>
              <a:rPr lang="en-US" sz="1800" i="1" dirty="0" err="1">
                <a:solidFill>
                  <a:schemeClr val="dk1"/>
                </a:solidFill>
              </a:rPr>
              <a:t>Coll</a:t>
            </a:r>
            <a:r>
              <a:rPr lang="en-US" sz="1800" i="1" dirty="0">
                <a:solidFill>
                  <a:schemeClr val="dk1"/>
                </a:solidFill>
              </a:rPr>
              <a:t> Abbottabad. 2020 Jul-Sep;32(3):327-330. PMID: 32829545.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21330572" y="13311413"/>
            <a:ext cx="10065600" cy="1636265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dk1"/>
                </a:solidFill>
              </a:rPr>
              <a:t> Results are pending.</a:t>
            </a:r>
            <a:endParaRPr sz="2400" dirty="0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dk1"/>
                </a:solidFill>
              </a:rPr>
              <a:t>Retrospective Review of Charts has not yet started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chemeClr val="dk1"/>
                </a:solidFill>
              </a:rPr>
              <a:t>IRB was just approved on December 8, 2022</a:t>
            </a:r>
            <a:endParaRPr sz="2400" i="1" dirty="0">
              <a:solidFill>
                <a:schemeClr val="dk1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1330572" y="19967575"/>
            <a:ext cx="10065600" cy="16365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Authors wish to thank </a:t>
            </a:r>
            <a:r>
              <a:rPr lang="en-US" sz="32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Roseman</a:t>
            </a:r>
            <a:r>
              <a:rPr lang="en-US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College of Dental Medicine-Clinical Outcomes Research Education (CORE) for their support of this research project.</a:t>
            </a:r>
            <a:endParaRPr sz="2400" i="1" dirty="0">
              <a:solidFill>
                <a:schemeClr val="dk1"/>
              </a:solidFill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21232056" y="3859448"/>
            <a:ext cx="10116000" cy="847200"/>
          </a:xfrm>
          <a:prstGeom prst="roundRect">
            <a:avLst>
              <a:gd name="adj" fmla="val 16667"/>
            </a:avLst>
          </a:prstGeom>
          <a:solidFill>
            <a:srgbClr val="77131D"/>
          </a:solidFill>
          <a:ln w="9525" cap="flat" cmpd="sng">
            <a:solidFill>
              <a:srgbClr val="7713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Methods </a:t>
            </a:r>
            <a:endParaRPr sz="3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21330572" y="15885925"/>
            <a:ext cx="10065600" cy="2837400"/>
          </a:xfrm>
          <a:prstGeom prst="rect">
            <a:avLst/>
          </a:prstGeom>
          <a:noFill/>
          <a:ln w="57150" cap="rnd" cmpd="thinThick">
            <a:solidFill>
              <a:srgbClr val="7800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78900" tIns="78700" rIns="178900" bIns="78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from this research project will help better understand the implications of using wall-mounted units vs hand-held units regarding:</a:t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Char char="-"/>
            </a:pPr>
            <a:r>
              <a:rPr lang="en-US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quantity of radiographic exposures</a:t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Char char="-"/>
            </a:pPr>
            <a:r>
              <a:rPr lang="en-US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number and types of errors</a:t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taken during these endodontic procedures.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491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</dc:creator>
  <cp:lastModifiedBy>Mason Smith</cp:lastModifiedBy>
  <cp:revision>7</cp:revision>
  <dcterms:created xsi:type="dcterms:W3CDTF">2022-01-26T07:36:08Z</dcterms:created>
  <dcterms:modified xsi:type="dcterms:W3CDTF">2023-01-14T02:11:33Z</dcterms:modified>
</cp:coreProperties>
</file>