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9" r:id="rId2"/>
  </p:sldIdLst>
  <p:sldSz cx="32918400" cy="21945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36" userDrawn="1">
          <p15:clr>
            <a:srgbClr val="A4A3A4"/>
          </p15:clr>
        </p15:guide>
        <p15:guide id="2" pos="10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320014"/>
    <a:srgbClr val="FF0066"/>
    <a:srgbClr val="BACBE9"/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C53EFBA-CA31-40B0-A3FB-226959ECEDAA}" v="322" dt="2022-12-28T06:44:42.3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2054" autoAdjust="0"/>
    <p:restoredTop sz="93041" autoAdjust="0"/>
  </p:normalViewPr>
  <p:slideViewPr>
    <p:cSldViewPr snapToGrid="0">
      <p:cViewPr varScale="1">
        <p:scale>
          <a:sx n="24" d="100"/>
          <a:sy n="24" d="100"/>
        </p:scale>
        <p:origin x="2011" y="120"/>
      </p:cViewPr>
      <p:guideLst>
        <p:guide orient="horz" pos="6936"/>
        <p:guide pos="10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rosemanuniversity-my.sharepoint.com/personal/jchiang698_student_roseman_edu/Documents/Desktop/Roseman%20CODM/Asthma%20&amp;%20Oral%20Heath%20Roseman%20CODM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rosemanuniversity-my.sharepoint.com/personal/jchiang698_student_roseman_edu/Documents/Desktop/Roseman%20CODM/Asthma%20&amp;%20Oral%20Heath%20Roseman%20CODM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rosemanuniversity-my.sharepoint.com/personal/jchiang698_student_roseman_edu/Documents/Desktop/Roseman%20CODM/Asthma%20&amp;%20Oral%20Heath%20Roseman%20CODM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rosemanuniversity-my.sharepoint.com/personal/jchiang698_student_roseman_edu/Documents/Desktop/Roseman%20CODM/Asthma%20&amp;%20Oral%20Heath%20Roseman%20CODM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 sz="2800" b="0" dirty="0"/>
              <a:t>Figure 1. Demographic Characteristics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4.5741316244285971E-2"/>
          <c:y val="0.13767547793990129"/>
          <c:w val="0.93975855468692016"/>
          <c:h val="0.5997035377947773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'Figure 1'!$B$1</c:f>
              <c:strCache>
                <c:ptCount val="1"/>
                <c:pt idx="0">
                  <c:v>Children 1-17 y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'Figure 1'!$A$2:$A$7</c:f>
              <c:strCache>
                <c:ptCount val="6"/>
                <c:pt idx="0">
                  <c:v>Mexican American</c:v>
                </c:pt>
                <c:pt idx="1">
                  <c:v>Other Hispanic</c:v>
                </c:pt>
                <c:pt idx="2">
                  <c:v>Non-Hispanic White</c:v>
                </c:pt>
                <c:pt idx="3">
                  <c:v>Non-Hispanic Black</c:v>
                </c:pt>
                <c:pt idx="4">
                  <c:v>Non-Hispanic Asian</c:v>
                </c:pt>
                <c:pt idx="5">
                  <c:v>Other race</c:v>
                </c:pt>
              </c:strCache>
            </c:strRef>
          </c:cat>
          <c:val>
            <c:numRef>
              <c:f>'Figure 1'!$B$2:$B$7</c:f>
              <c:numCache>
                <c:formatCode>General</c:formatCode>
                <c:ptCount val="6"/>
                <c:pt idx="0">
                  <c:v>16.399999999999999</c:v>
                </c:pt>
                <c:pt idx="1">
                  <c:v>8.3000000000000007</c:v>
                </c:pt>
                <c:pt idx="2">
                  <c:v>49.5</c:v>
                </c:pt>
                <c:pt idx="3">
                  <c:v>13.5</c:v>
                </c:pt>
                <c:pt idx="4">
                  <c:v>4.9000000000000004</c:v>
                </c:pt>
                <c:pt idx="5">
                  <c:v>7.4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E2-40B0-B669-C5A0504F0D09}"/>
            </c:ext>
          </c:extLst>
        </c:ser>
        <c:ser>
          <c:idx val="1"/>
          <c:order val="1"/>
          <c:tx>
            <c:strRef>
              <c:f>'Figure 1'!$C$1</c:f>
              <c:strCache>
                <c:ptCount val="1"/>
                <c:pt idx="0">
                  <c:v>Adults 18-64 y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'Figure 1'!$A$2:$A$7</c:f>
              <c:strCache>
                <c:ptCount val="6"/>
                <c:pt idx="0">
                  <c:v>Mexican American</c:v>
                </c:pt>
                <c:pt idx="1">
                  <c:v>Other Hispanic</c:v>
                </c:pt>
                <c:pt idx="2">
                  <c:v>Non-Hispanic White</c:v>
                </c:pt>
                <c:pt idx="3">
                  <c:v>Non-Hispanic Black</c:v>
                </c:pt>
                <c:pt idx="4">
                  <c:v>Non-Hispanic Asian</c:v>
                </c:pt>
                <c:pt idx="5">
                  <c:v>Other race</c:v>
                </c:pt>
              </c:strCache>
            </c:strRef>
          </c:cat>
          <c:val>
            <c:numRef>
              <c:f>'Figure 1'!$C$2:$C$7</c:f>
              <c:numCache>
                <c:formatCode>General</c:formatCode>
                <c:ptCount val="6"/>
                <c:pt idx="0">
                  <c:v>10.3</c:v>
                </c:pt>
                <c:pt idx="1">
                  <c:v>7.7</c:v>
                </c:pt>
                <c:pt idx="2">
                  <c:v>58.6</c:v>
                </c:pt>
                <c:pt idx="3">
                  <c:v>12</c:v>
                </c:pt>
                <c:pt idx="4">
                  <c:v>6.3</c:v>
                </c:pt>
                <c:pt idx="5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AE2-40B0-B669-C5A0504F0D09}"/>
            </c:ext>
          </c:extLst>
        </c:ser>
        <c:ser>
          <c:idx val="2"/>
          <c:order val="2"/>
          <c:tx>
            <c:strRef>
              <c:f>'Figure 1'!$D$1</c:f>
              <c:strCache>
                <c:ptCount val="1"/>
                <c:pt idx="0">
                  <c:v>Older adults 65+ y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'Figure 1'!$A$2:$A$7</c:f>
              <c:strCache>
                <c:ptCount val="6"/>
                <c:pt idx="0">
                  <c:v>Mexican American</c:v>
                </c:pt>
                <c:pt idx="1">
                  <c:v>Other Hispanic</c:v>
                </c:pt>
                <c:pt idx="2">
                  <c:v>Non-Hispanic White</c:v>
                </c:pt>
                <c:pt idx="3">
                  <c:v>Non-Hispanic Black</c:v>
                </c:pt>
                <c:pt idx="4">
                  <c:v>Non-Hispanic Asian</c:v>
                </c:pt>
                <c:pt idx="5">
                  <c:v>Other race</c:v>
                </c:pt>
              </c:strCache>
            </c:strRef>
          </c:cat>
          <c:val>
            <c:numRef>
              <c:f>'Figure 1'!$D$2:$D$7</c:f>
              <c:numCache>
                <c:formatCode>General</c:formatCode>
                <c:ptCount val="6"/>
                <c:pt idx="0">
                  <c:v>4</c:v>
                </c:pt>
                <c:pt idx="1">
                  <c:v>4.2</c:v>
                </c:pt>
                <c:pt idx="2">
                  <c:v>76.099999999999994</c:v>
                </c:pt>
                <c:pt idx="3">
                  <c:v>8.9</c:v>
                </c:pt>
                <c:pt idx="4">
                  <c:v>4.3</c:v>
                </c:pt>
                <c:pt idx="5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AE2-40B0-B669-C5A0504F0D0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-25"/>
        <c:axId val="2018648576"/>
        <c:axId val="286835088"/>
      </c:barChart>
      <c:catAx>
        <c:axId val="2018648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86835088"/>
        <c:crosses val="autoZero"/>
        <c:auto val="1"/>
        <c:lblAlgn val="ctr"/>
        <c:lblOffset val="100"/>
        <c:noMultiLvlLbl val="0"/>
      </c:catAx>
      <c:valAx>
        <c:axId val="28683508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2400" dirty="0"/>
                  <a:t>Weighted 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20186485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 sz="2800" b="0" dirty="0"/>
              <a:t>Figure 2. Demographic Characteristics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6659594148458501"/>
          <c:y val="0.11334602086774528"/>
          <c:w val="0.81829963341837797"/>
          <c:h val="0.7228349970760533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'Figure 2'!$A$2</c:f>
              <c:strCache>
                <c:ptCount val="1"/>
                <c:pt idx="0">
                  <c:v>Male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77000"/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tint val="77000"/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tint val="77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'Figure 2'!$B$1:$D$1</c:f>
              <c:strCache>
                <c:ptCount val="3"/>
                <c:pt idx="0">
                  <c:v>Children 1-17 y</c:v>
                </c:pt>
                <c:pt idx="1">
                  <c:v>Adults 18-64 y</c:v>
                </c:pt>
                <c:pt idx="2">
                  <c:v>Older adults 65+ y</c:v>
                </c:pt>
              </c:strCache>
            </c:strRef>
          </c:cat>
          <c:val>
            <c:numRef>
              <c:f>'Figure 2'!$B$2:$D$2</c:f>
              <c:numCache>
                <c:formatCode>General</c:formatCode>
                <c:ptCount val="3"/>
                <c:pt idx="0">
                  <c:v>51.2</c:v>
                </c:pt>
                <c:pt idx="1">
                  <c:v>49</c:v>
                </c:pt>
                <c:pt idx="2">
                  <c:v>44.8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44-4DDD-8A2C-BAD9C2610EC4}"/>
            </c:ext>
          </c:extLst>
        </c:ser>
        <c:ser>
          <c:idx val="1"/>
          <c:order val="1"/>
          <c:tx>
            <c:strRef>
              <c:f>'Figure 2'!$A$3</c:f>
              <c:strCache>
                <c:ptCount val="1"/>
                <c:pt idx="0">
                  <c:v>Female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76000"/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hade val="76000"/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shade val="76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'Figure 2'!$B$1:$D$1</c:f>
              <c:strCache>
                <c:ptCount val="3"/>
                <c:pt idx="0">
                  <c:v>Children 1-17 y</c:v>
                </c:pt>
                <c:pt idx="1">
                  <c:v>Adults 18-64 y</c:v>
                </c:pt>
                <c:pt idx="2">
                  <c:v>Older adults 65+ y</c:v>
                </c:pt>
              </c:strCache>
            </c:strRef>
          </c:cat>
          <c:val>
            <c:numRef>
              <c:f>'Figure 2'!$B$3:$D$3</c:f>
              <c:numCache>
                <c:formatCode>General</c:formatCode>
                <c:ptCount val="3"/>
                <c:pt idx="0">
                  <c:v>48.8</c:v>
                </c:pt>
                <c:pt idx="1">
                  <c:v>51</c:v>
                </c:pt>
                <c:pt idx="2">
                  <c:v>55.2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044-4DDD-8A2C-BAD9C2610E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286834672"/>
        <c:axId val="286836336"/>
      </c:barChart>
      <c:catAx>
        <c:axId val="2868346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86836336"/>
        <c:crosses val="autoZero"/>
        <c:auto val="1"/>
        <c:lblAlgn val="ctr"/>
        <c:lblOffset val="100"/>
        <c:noMultiLvlLbl val="0"/>
      </c:catAx>
      <c:valAx>
        <c:axId val="2868363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868346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bg1"/>
      </a:solidFill>
    </a:ln>
    <a:effectLst/>
  </c:spPr>
  <c:txPr>
    <a:bodyPr/>
    <a:lstStyle/>
    <a:p>
      <a:pPr>
        <a:defRPr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 sz="2800" b="0" dirty="0"/>
              <a:t>Figure 3. Oral Health Status in US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3.4941572828270921E-2"/>
          <c:y val="0.14325860503842508"/>
          <c:w val="0.95398184788899187"/>
          <c:h val="0.6862048818361423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'Figure 3'!$A$2</c:f>
              <c:strCache>
                <c:ptCount val="1"/>
                <c:pt idx="0">
                  <c:v>Satisfactory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97085BC8-380F-449B-9EAD-12FAAF4B388D}" type="VALUE">
                      <a:rPr lang="en-US" b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4F80-4767-BABA-8A57962B282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'Figure 3'!$B$1:$D$1</c:f>
              <c:strCache>
                <c:ptCount val="3"/>
                <c:pt idx="0">
                  <c:v>Children 1-17 y </c:v>
                </c:pt>
                <c:pt idx="1">
                  <c:v>Adults 18 - 64 y</c:v>
                </c:pt>
                <c:pt idx="2">
                  <c:v>Older adults 65+ y</c:v>
                </c:pt>
              </c:strCache>
            </c:strRef>
          </c:cat>
          <c:val>
            <c:numRef>
              <c:f>'Figure 3'!$B$2:$D$2</c:f>
              <c:numCache>
                <c:formatCode>0.00%</c:formatCode>
                <c:ptCount val="3"/>
                <c:pt idx="0">
                  <c:v>0.90300000000000002</c:v>
                </c:pt>
                <c:pt idx="1">
                  <c:v>0.71799999999999997</c:v>
                </c:pt>
                <c:pt idx="2">
                  <c:v>0.76700000000000002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F80-4767-BABA-8A57962B2824}"/>
            </c:ext>
          </c:extLst>
        </c:ser>
        <c:ser>
          <c:idx val="1"/>
          <c:order val="1"/>
          <c:tx>
            <c:strRef>
              <c:f>'Figure 3'!$A$3</c:f>
              <c:strCache>
                <c:ptCount val="1"/>
                <c:pt idx="0">
                  <c:v>Unsatisfactory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'Figure 3'!$B$1:$D$1</c:f>
              <c:strCache>
                <c:ptCount val="3"/>
                <c:pt idx="0">
                  <c:v>Children 1-17 y </c:v>
                </c:pt>
                <c:pt idx="1">
                  <c:v>Adults 18 - 64 y</c:v>
                </c:pt>
                <c:pt idx="2">
                  <c:v>Older adults 65+ y</c:v>
                </c:pt>
              </c:strCache>
            </c:strRef>
          </c:cat>
          <c:val>
            <c:numRef>
              <c:f>'Figure 3'!$B$3:$D$3</c:f>
              <c:numCache>
                <c:formatCode>0.00%</c:formatCode>
                <c:ptCount val="3"/>
                <c:pt idx="0">
                  <c:v>9.7000000000000003E-2</c:v>
                </c:pt>
                <c:pt idx="1">
                  <c:v>0.28199999999999997</c:v>
                </c:pt>
                <c:pt idx="2">
                  <c:v>0.23300000000000001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F80-4767-BABA-8A57962B282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957617488"/>
        <c:axId val="957614160"/>
      </c:barChart>
      <c:catAx>
        <c:axId val="95761748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2400" dirty="0"/>
                  <a:t>Self-rated Oral Health </a:t>
                </a:r>
              </a:p>
            </c:rich>
          </c:tx>
          <c:layout>
            <c:manualLayout>
              <c:xMode val="edge"/>
              <c:yMode val="edge"/>
              <c:x val="0.38726285144719236"/>
              <c:y val="0.916885331290793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957614160"/>
        <c:crosses val="autoZero"/>
        <c:auto val="1"/>
        <c:lblAlgn val="ctr"/>
        <c:lblOffset val="100"/>
        <c:noMultiLvlLbl val="0"/>
      </c:catAx>
      <c:valAx>
        <c:axId val="957614160"/>
        <c:scaling>
          <c:orientation val="minMax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2400" dirty="0"/>
                  <a:t>Percent of Population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0.00%" sourceLinked="1"/>
        <c:majorTickMark val="none"/>
        <c:minorTickMark val="none"/>
        <c:tickLblPos val="nextTo"/>
        <c:crossAx val="957617488"/>
        <c:crosses val="autoZero"/>
        <c:crossBetween val="between"/>
      </c:valAx>
      <c:spPr>
        <a:noFill/>
        <a:ln>
          <a:solidFill>
            <a:schemeClr val="bg1"/>
          </a:solidFill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bg1"/>
      </a:solidFill>
    </a:ln>
    <a:effectLst/>
  </c:spPr>
  <c:txPr>
    <a:bodyPr/>
    <a:lstStyle/>
    <a:p>
      <a:pPr>
        <a:defRPr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 sz="2800" b="0" dirty="0"/>
              <a:t>Figure 4. Asthma Status in US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5301505033389809E-2"/>
          <c:y val="0.16485997544568814"/>
          <c:w val="0.89154599345967833"/>
          <c:h val="0.6669354907226291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'Figure 4'!$A$2</c:f>
              <c:strCache>
                <c:ptCount val="1"/>
                <c:pt idx="0">
                  <c:v>No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'Figure 4'!$B$1:$D$1</c:f>
              <c:strCache>
                <c:ptCount val="3"/>
                <c:pt idx="0">
                  <c:v>Children 1-17 y</c:v>
                </c:pt>
                <c:pt idx="1">
                  <c:v>Adults 18-64 y</c:v>
                </c:pt>
                <c:pt idx="2">
                  <c:v>Older adults 65+</c:v>
                </c:pt>
              </c:strCache>
            </c:strRef>
          </c:cat>
          <c:val>
            <c:numRef>
              <c:f>'Figure 4'!$B$2:$D$2</c:f>
              <c:numCache>
                <c:formatCode>0.00%</c:formatCode>
                <c:ptCount val="3"/>
                <c:pt idx="0">
                  <c:v>0.85799999999999998</c:v>
                </c:pt>
                <c:pt idx="1">
                  <c:v>0.84</c:v>
                </c:pt>
                <c:pt idx="2">
                  <c:v>0.88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41-435F-8FBB-FD94B4911619}"/>
            </c:ext>
          </c:extLst>
        </c:ser>
        <c:ser>
          <c:idx val="1"/>
          <c:order val="1"/>
          <c:tx>
            <c:strRef>
              <c:f>'Figure 4'!$A$3</c:f>
              <c:strCache>
                <c:ptCount val="1"/>
                <c:pt idx="0">
                  <c:v>Yes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'Figure 4'!$B$1:$D$1</c:f>
              <c:strCache>
                <c:ptCount val="3"/>
                <c:pt idx="0">
                  <c:v>Children 1-17 y</c:v>
                </c:pt>
                <c:pt idx="1">
                  <c:v>Adults 18-64 y</c:v>
                </c:pt>
                <c:pt idx="2">
                  <c:v>Older adults 65+</c:v>
                </c:pt>
              </c:strCache>
            </c:strRef>
          </c:cat>
          <c:val>
            <c:numRef>
              <c:f>'Figure 4'!$B$3:$D$3</c:f>
              <c:numCache>
                <c:formatCode>0.00%</c:formatCode>
                <c:ptCount val="3"/>
                <c:pt idx="0">
                  <c:v>0.14199999999999999</c:v>
                </c:pt>
                <c:pt idx="1">
                  <c:v>0.16</c:v>
                </c:pt>
                <c:pt idx="2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F41-435F-8FBB-FD94B491161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961620160"/>
        <c:axId val="961614752"/>
      </c:barChart>
      <c:catAx>
        <c:axId val="96162016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2400" dirty="0"/>
                  <a:t>Ever been told you have asthma</a:t>
                </a:r>
              </a:p>
            </c:rich>
          </c:tx>
          <c:layout>
            <c:manualLayout>
              <c:xMode val="edge"/>
              <c:yMode val="edge"/>
              <c:x val="0.33908274123041499"/>
              <c:y val="0.9116153232326070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961614752"/>
        <c:crosses val="autoZero"/>
        <c:auto val="1"/>
        <c:lblAlgn val="ctr"/>
        <c:lblOffset val="100"/>
        <c:noMultiLvlLbl val="0"/>
      </c:catAx>
      <c:valAx>
        <c:axId val="961614752"/>
        <c:scaling>
          <c:orientation val="minMax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2400" dirty="0"/>
                  <a:t>Percent of Population</a:t>
                </a:r>
              </a:p>
            </c:rich>
          </c:tx>
          <c:layout>
            <c:manualLayout>
              <c:xMode val="edge"/>
              <c:yMode val="edge"/>
              <c:x val="1.4840786252444324E-2"/>
              <c:y val="0.2701193238966069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0.00%" sourceLinked="1"/>
        <c:majorTickMark val="none"/>
        <c:minorTickMark val="none"/>
        <c:tickLblPos val="nextTo"/>
        <c:crossAx val="9616201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 sz="1200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Reversed" id="22">
  <a:schemeClr val="accent2"/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89CD62-47B7-423E-96A2-D2B12127206D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4425" y="1143000"/>
            <a:ext cx="4629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D9A554-96A3-400A-A675-D089B0635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0931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None/>
            </a:pP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https://www.cdc.gov/asthma/most_recent_national_asthma_data.htm</a:t>
            </a:r>
            <a:endParaRPr lang="en-US" sz="1800" i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D9A554-96A3-400A-A675-D089B0635BB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273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3591562"/>
            <a:ext cx="27980640" cy="7640320"/>
          </a:xfrm>
        </p:spPr>
        <p:txBody>
          <a:bodyPr anchor="b"/>
          <a:lstStyle>
            <a:lvl1pPr algn="ctr">
              <a:defRPr sz="19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11526522"/>
            <a:ext cx="24688800" cy="5298438"/>
          </a:xfrm>
        </p:spPr>
        <p:txBody>
          <a:bodyPr/>
          <a:lstStyle>
            <a:lvl1pPr marL="0" indent="0" algn="ctr">
              <a:buNone/>
              <a:defRPr sz="7680"/>
            </a:lvl1pPr>
            <a:lvl2pPr marL="1463040" indent="0" algn="ctr">
              <a:buNone/>
              <a:defRPr sz="6400"/>
            </a:lvl2pPr>
            <a:lvl3pPr marL="2926080" indent="0" algn="ctr">
              <a:buNone/>
              <a:defRPr sz="5760"/>
            </a:lvl3pPr>
            <a:lvl4pPr marL="4389120" indent="0" algn="ctr">
              <a:buNone/>
              <a:defRPr sz="5120"/>
            </a:lvl4pPr>
            <a:lvl5pPr marL="5852160" indent="0" algn="ctr">
              <a:buNone/>
              <a:defRPr sz="5120"/>
            </a:lvl5pPr>
            <a:lvl6pPr marL="7315200" indent="0" algn="ctr">
              <a:buNone/>
              <a:defRPr sz="5120"/>
            </a:lvl6pPr>
            <a:lvl7pPr marL="8778240" indent="0" algn="ctr">
              <a:buNone/>
              <a:defRPr sz="5120"/>
            </a:lvl7pPr>
            <a:lvl8pPr marL="10241280" indent="0" algn="ctr">
              <a:buNone/>
              <a:defRPr sz="5120"/>
            </a:lvl8pPr>
            <a:lvl9pPr marL="11704320" indent="0" algn="ctr">
              <a:buNone/>
              <a:defRPr sz="51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D6BAE-AA08-4313-8395-C338094FBEB0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6353-D128-4525-A82A-902BBF16D0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157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D6BAE-AA08-4313-8395-C338094FBEB0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6353-D128-4525-A82A-902BBF16D0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534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57232" y="1168400"/>
            <a:ext cx="7098030" cy="1859788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3142" y="1168400"/>
            <a:ext cx="20882610" cy="1859788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D6BAE-AA08-4313-8395-C338094FBEB0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6353-D128-4525-A82A-902BBF16D0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83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D6BAE-AA08-4313-8395-C338094FBEB0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6353-D128-4525-A82A-902BBF16D0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522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997" y="5471167"/>
            <a:ext cx="28392120" cy="9128758"/>
          </a:xfrm>
        </p:spPr>
        <p:txBody>
          <a:bodyPr anchor="b"/>
          <a:lstStyle>
            <a:lvl1pPr>
              <a:defRPr sz="19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5997" y="14686287"/>
            <a:ext cx="28392120" cy="4800598"/>
          </a:xfrm>
        </p:spPr>
        <p:txBody>
          <a:bodyPr/>
          <a:lstStyle>
            <a:lvl1pPr marL="0" indent="0">
              <a:buNone/>
              <a:defRPr sz="7680">
                <a:solidFill>
                  <a:schemeClr val="tx1"/>
                </a:solidFill>
              </a:defRPr>
            </a:lvl1pPr>
            <a:lvl2pPr marL="146304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2pPr>
            <a:lvl3pPr marL="292608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3pPr>
            <a:lvl4pPr marL="438912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4pPr>
            <a:lvl5pPr marL="585216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5pPr>
            <a:lvl6pPr marL="731520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6pPr>
            <a:lvl7pPr marL="877824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7pPr>
            <a:lvl8pPr marL="1024128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8pPr>
            <a:lvl9pPr marL="1170432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D6BAE-AA08-4313-8395-C338094FBEB0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6353-D128-4525-A82A-902BBF16D0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357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3140" y="5842000"/>
            <a:ext cx="13990320" cy="139242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64940" y="5842000"/>
            <a:ext cx="13990320" cy="139242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D6BAE-AA08-4313-8395-C338094FBEB0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6353-D128-4525-A82A-902BBF16D0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990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168405"/>
            <a:ext cx="28392120" cy="42418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7431" y="5379722"/>
            <a:ext cx="13926024" cy="2636518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7431" y="8016240"/>
            <a:ext cx="13926024" cy="117906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64942" y="5379722"/>
            <a:ext cx="13994608" cy="2636518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64942" y="8016240"/>
            <a:ext cx="13994608" cy="117906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D6BAE-AA08-4313-8395-C338094FBEB0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6353-D128-4525-A82A-902BBF16D0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467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D6BAE-AA08-4313-8395-C338094FBEB0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6353-D128-4525-A82A-902BBF16D0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287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D6BAE-AA08-4313-8395-C338094FBEB0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6353-D128-4525-A82A-902BBF16D0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841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463040"/>
            <a:ext cx="10617041" cy="5120640"/>
          </a:xfrm>
        </p:spPr>
        <p:txBody>
          <a:bodyPr anchor="b"/>
          <a:lstStyle>
            <a:lvl1pPr>
              <a:defRPr sz="102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4608" y="3159765"/>
            <a:ext cx="16664940" cy="15595600"/>
          </a:xfrm>
        </p:spPr>
        <p:txBody>
          <a:bodyPr/>
          <a:lstStyle>
            <a:lvl1pPr>
              <a:defRPr sz="10240"/>
            </a:lvl1pPr>
            <a:lvl2pPr>
              <a:defRPr sz="8960"/>
            </a:lvl2pPr>
            <a:lvl3pPr>
              <a:defRPr sz="768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6583680"/>
            <a:ext cx="10617041" cy="12197082"/>
          </a:xfrm>
        </p:spPr>
        <p:txBody>
          <a:bodyPr/>
          <a:lstStyle>
            <a:lvl1pPr marL="0" indent="0">
              <a:buNone/>
              <a:defRPr sz="5120"/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D6BAE-AA08-4313-8395-C338094FBEB0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6353-D128-4525-A82A-902BBF16D0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399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463040"/>
            <a:ext cx="10617041" cy="5120640"/>
          </a:xfrm>
        </p:spPr>
        <p:txBody>
          <a:bodyPr anchor="b"/>
          <a:lstStyle>
            <a:lvl1pPr>
              <a:defRPr sz="102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94608" y="3159765"/>
            <a:ext cx="16664940" cy="15595600"/>
          </a:xfrm>
        </p:spPr>
        <p:txBody>
          <a:bodyPr anchor="t"/>
          <a:lstStyle>
            <a:lvl1pPr marL="0" indent="0">
              <a:buNone/>
              <a:defRPr sz="10240"/>
            </a:lvl1pPr>
            <a:lvl2pPr marL="1463040" indent="0">
              <a:buNone/>
              <a:defRPr sz="8960"/>
            </a:lvl2pPr>
            <a:lvl3pPr marL="2926080" indent="0">
              <a:buNone/>
              <a:defRPr sz="7680"/>
            </a:lvl3pPr>
            <a:lvl4pPr marL="4389120" indent="0">
              <a:buNone/>
              <a:defRPr sz="6400"/>
            </a:lvl4pPr>
            <a:lvl5pPr marL="5852160" indent="0">
              <a:buNone/>
              <a:defRPr sz="6400"/>
            </a:lvl5pPr>
            <a:lvl6pPr marL="7315200" indent="0">
              <a:buNone/>
              <a:defRPr sz="6400"/>
            </a:lvl6pPr>
            <a:lvl7pPr marL="8778240" indent="0">
              <a:buNone/>
              <a:defRPr sz="6400"/>
            </a:lvl7pPr>
            <a:lvl8pPr marL="10241280" indent="0">
              <a:buNone/>
              <a:defRPr sz="6400"/>
            </a:lvl8pPr>
            <a:lvl9pPr marL="11704320" indent="0">
              <a:buNone/>
              <a:defRPr sz="6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6583680"/>
            <a:ext cx="10617041" cy="12197082"/>
          </a:xfrm>
        </p:spPr>
        <p:txBody>
          <a:bodyPr/>
          <a:lstStyle>
            <a:lvl1pPr marL="0" indent="0">
              <a:buNone/>
              <a:defRPr sz="5120"/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D6BAE-AA08-4313-8395-C338094FBEB0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6353-D128-4525-A82A-902BBF16D0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123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3140" y="1168405"/>
            <a:ext cx="28392120" cy="4241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3140" y="5842000"/>
            <a:ext cx="28392120" cy="13924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3140" y="20340325"/>
            <a:ext cx="740664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6D6BAE-AA08-4313-8395-C338094FBEB0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04220" y="20340325"/>
            <a:ext cx="1110996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48620" y="20340325"/>
            <a:ext cx="740664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96353-D128-4525-A82A-902BBF16D0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477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926080" rtl="0" eaLnBrk="1" latinLnBrk="0" hangingPunct="1">
        <a:lnSpc>
          <a:spcPct val="90000"/>
        </a:lnSpc>
        <a:spcBef>
          <a:spcPct val="0"/>
        </a:spcBef>
        <a:buNone/>
        <a:defRPr sz="140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31520" indent="-731520" algn="l" defTabSz="2926080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896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7680" kern="1200">
          <a:solidFill>
            <a:schemeClr val="tx1"/>
          </a:solidFill>
          <a:latin typeface="+mn-lt"/>
          <a:ea typeface="+mn-ea"/>
          <a:cs typeface="+mn-cs"/>
        </a:defRPr>
      </a:lvl2pPr>
      <a:lvl3pPr marL="36576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3pPr>
      <a:lvl4pPr marL="51206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804672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95097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8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24358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1pPr>
      <a:lvl2pPr marL="14630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9260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3pPr>
      <a:lvl4pPr marL="43891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585216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731520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87782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2412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17043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4.xml"/><Relationship Id="rId3" Type="http://schemas.openxmlformats.org/officeDocument/2006/relationships/image" Target="../media/image1.png"/><Relationship Id="rId7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2.xml"/><Relationship Id="rId5" Type="http://schemas.openxmlformats.org/officeDocument/2006/relationships/chart" Target="../charts/char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27640081-1B07-4A87-895C-276472A4B7AD}"/>
              </a:ext>
            </a:extLst>
          </p:cNvPr>
          <p:cNvSpPr txBox="1"/>
          <p:nvPr/>
        </p:nvSpPr>
        <p:spPr>
          <a:xfrm>
            <a:off x="3983700" y="780956"/>
            <a:ext cx="24951000" cy="173425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71560" tIns="35780" rIns="71560" bIns="35780" rtlCol="0">
            <a:spAutoFit/>
          </a:bodyPr>
          <a:lstStyle/>
          <a:p>
            <a:pPr algn="ctr"/>
            <a:r>
              <a:rPr lang="en-US" sz="6000" b="1" dirty="0">
                <a:solidFill>
                  <a:srgbClr val="78003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Association of Asthma with Oral Health in Different Age Groups</a:t>
            </a:r>
          </a:p>
          <a:p>
            <a:pPr algn="ctr"/>
            <a:r>
              <a:rPr lang="en-US" sz="4800" u="sng" dirty="0">
                <a:solidFill>
                  <a:srgbClr val="78003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Jody Chiang</a:t>
            </a:r>
            <a:r>
              <a:rPr lang="en-US" sz="4800" dirty="0">
                <a:solidFill>
                  <a:srgbClr val="78003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Amir </a:t>
            </a:r>
            <a:r>
              <a:rPr lang="en-US" sz="4800" dirty="0" err="1">
                <a:solidFill>
                  <a:srgbClr val="78003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Mohajeri</a:t>
            </a:r>
            <a:r>
              <a:rPr lang="en-US" sz="4800" dirty="0">
                <a:solidFill>
                  <a:srgbClr val="78003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Joseph Cheever, Frank W. Licari, Man Hung</a:t>
            </a:r>
          </a:p>
        </p:txBody>
      </p:sp>
      <p:sp>
        <p:nvSpPr>
          <p:cNvPr id="7" name="Rounded Rectangle 33">
            <a:extLst>
              <a:ext uri="{FF2B5EF4-FFF2-40B4-BE49-F238E27FC236}">
                <a16:creationId xmlns:a16="http://schemas.microsoft.com/office/drawing/2014/main" id="{4AC84531-78F6-4B7B-8225-C8C3C880E7BA}"/>
              </a:ext>
            </a:extLst>
          </p:cNvPr>
          <p:cNvSpPr/>
          <p:nvPr/>
        </p:nvSpPr>
        <p:spPr bwMode="auto">
          <a:xfrm>
            <a:off x="1093082" y="3013824"/>
            <a:ext cx="8887034" cy="647582"/>
          </a:xfrm>
          <a:prstGeom prst="roundRect">
            <a:avLst/>
          </a:prstGeom>
          <a:solidFill>
            <a:srgbClr val="77131D"/>
          </a:solidFill>
          <a:ln w="9525" cap="flat" cmpd="sng" algn="ctr">
            <a:solidFill>
              <a:srgbClr val="77131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715610"/>
            <a:r>
              <a:rPr lang="en-US" sz="3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</p:txBody>
      </p:sp>
      <p:sp>
        <p:nvSpPr>
          <p:cNvPr id="10" name="Rounded Rectangle 33">
            <a:extLst>
              <a:ext uri="{FF2B5EF4-FFF2-40B4-BE49-F238E27FC236}">
                <a16:creationId xmlns:a16="http://schemas.microsoft.com/office/drawing/2014/main" id="{1EB2ED1A-728F-4992-8E3F-D4A30F311E08}"/>
              </a:ext>
            </a:extLst>
          </p:cNvPr>
          <p:cNvSpPr/>
          <p:nvPr/>
        </p:nvSpPr>
        <p:spPr bwMode="auto">
          <a:xfrm>
            <a:off x="1093082" y="9897977"/>
            <a:ext cx="8887034" cy="606971"/>
          </a:xfrm>
          <a:prstGeom prst="roundRect">
            <a:avLst/>
          </a:prstGeom>
          <a:solidFill>
            <a:srgbClr val="77131D"/>
          </a:solidFill>
          <a:ln w="9525" cap="flat" cmpd="sng" algn="ctr">
            <a:solidFill>
              <a:srgbClr val="77131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715610"/>
            <a:r>
              <a:rPr lang="en-US" sz="3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METHODS</a:t>
            </a:r>
            <a:endParaRPr lang="en-US" sz="3800" b="1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ounded Rectangle 33">
            <a:extLst>
              <a:ext uri="{FF2B5EF4-FFF2-40B4-BE49-F238E27FC236}">
                <a16:creationId xmlns:a16="http://schemas.microsoft.com/office/drawing/2014/main" id="{55E06F19-3F80-48C2-98B9-9688FB078D8B}"/>
              </a:ext>
            </a:extLst>
          </p:cNvPr>
          <p:cNvSpPr/>
          <p:nvPr/>
        </p:nvSpPr>
        <p:spPr bwMode="auto">
          <a:xfrm>
            <a:off x="22938281" y="3081327"/>
            <a:ext cx="8887035" cy="643032"/>
          </a:xfrm>
          <a:prstGeom prst="roundRect">
            <a:avLst/>
          </a:prstGeom>
          <a:solidFill>
            <a:srgbClr val="77131D"/>
          </a:solidFill>
          <a:ln w="9525" cap="flat" cmpd="sng" algn="ctr">
            <a:solidFill>
              <a:srgbClr val="77131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715610"/>
            <a:r>
              <a:rPr lang="en-US" sz="3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</a:p>
        </p:txBody>
      </p:sp>
      <p:sp>
        <p:nvSpPr>
          <p:cNvPr id="13" name="Rounded Rectangle 33">
            <a:extLst>
              <a:ext uri="{FF2B5EF4-FFF2-40B4-BE49-F238E27FC236}">
                <a16:creationId xmlns:a16="http://schemas.microsoft.com/office/drawing/2014/main" id="{F7E59B9F-8916-4A36-9769-BDEE05C044BC}"/>
              </a:ext>
            </a:extLst>
          </p:cNvPr>
          <p:cNvSpPr/>
          <p:nvPr/>
        </p:nvSpPr>
        <p:spPr bwMode="auto">
          <a:xfrm>
            <a:off x="22955057" y="11656000"/>
            <a:ext cx="8887035" cy="673223"/>
          </a:xfrm>
          <a:prstGeom prst="roundRect">
            <a:avLst/>
          </a:prstGeom>
          <a:solidFill>
            <a:srgbClr val="77131D"/>
          </a:solidFill>
          <a:ln w="9525" cap="flat" cmpd="sng" algn="ctr">
            <a:solidFill>
              <a:srgbClr val="77131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715610"/>
            <a:r>
              <a:rPr lang="en-US" sz="3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15" name="Text Box 147">
            <a:extLst>
              <a:ext uri="{FF2B5EF4-FFF2-40B4-BE49-F238E27FC236}">
                <a16:creationId xmlns:a16="http://schemas.microsoft.com/office/drawing/2014/main" id="{AF1549DE-8728-4895-ABA6-56281AB634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55057" y="12579868"/>
            <a:ext cx="8887035" cy="4098513"/>
          </a:xfrm>
          <a:prstGeom prst="rect">
            <a:avLst/>
          </a:prstGeom>
          <a:noFill/>
          <a:ln w="57150" cap="rnd" cmpd="thinThick">
            <a:solidFill>
              <a:srgbClr val="780032"/>
            </a:solidFill>
            <a:round/>
            <a:headEnd/>
            <a:tailEnd/>
          </a:ln>
          <a:effectLst/>
        </p:spPr>
        <p:txBody>
          <a:bodyPr wrap="square" lIns="178902" tIns="78718" rIns="178902" bIns="78718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Significant relationships were found between 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asthma and oral health.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Asthmatic patients may be at a higher risk of developing dental diseases.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This study points to the importance of developing preventive oral health programs for individuals with asthma for both dental and medical personnel. </a:t>
            </a:r>
            <a:endParaRPr lang="en-US" sz="3200" dirty="0">
              <a:effectLst/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ounded Rectangle 33">
            <a:extLst>
              <a:ext uri="{FF2B5EF4-FFF2-40B4-BE49-F238E27FC236}">
                <a16:creationId xmlns:a16="http://schemas.microsoft.com/office/drawing/2014/main" id="{FF1A0972-C420-4474-9E8D-B0CD7DBF82E9}"/>
              </a:ext>
            </a:extLst>
          </p:cNvPr>
          <p:cNvSpPr/>
          <p:nvPr/>
        </p:nvSpPr>
        <p:spPr bwMode="auto">
          <a:xfrm>
            <a:off x="22938282" y="16912080"/>
            <a:ext cx="8887035" cy="765294"/>
          </a:xfrm>
          <a:prstGeom prst="roundRect">
            <a:avLst/>
          </a:prstGeom>
          <a:solidFill>
            <a:srgbClr val="77131D"/>
          </a:solidFill>
          <a:ln w="9525" cap="flat" cmpd="sng" algn="ctr">
            <a:solidFill>
              <a:srgbClr val="77131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715610"/>
            <a:r>
              <a:rPr lang="en-US" sz="3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ACKNOWLEDGEMENT</a:t>
            </a:r>
            <a:endParaRPr lang="en-US" sz="3800" b="1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 Box 147">
            <a:extLst>
              <a:ext uri="{FF2B5EF4-FFF2-40B4-BE49-F238E27FC236}">
                <a16:creationId xmlns:a16="http://schemas.microsoft.com/office/drawing/2014/main" id="{86B3BD1D-EB30-4052-826D-52F583337E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38282" y="17911073"/>
            <a:ext cx="8887034" cy="1143858"/>
          </a:xfrm>
          <a:prstGeom prst="rect">
            <a:avLst/>
          </a:prstGeom>
          <a:noFill/>
          <a:ln w="57150" cap="rnd" cmpd="thinThick">
            <a:solidFill>
              <a:srgbClr val="780032"/>
            </a:solidFill>
            <a:round/>
            <a:headEnd/>
            <a:tailEnd/>
          </a:ln>
          <a:effectLst/>
        </p:spPr>
        <p:txBody>
          <a:bodyPr wrap="square" lIns="178902" tIns="78718" rIns="178902" bIns="78718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Roseman University College of Dental Medicine </a:t>
            </a:r>
          </a:p>
          <a:p>
            <a:r>
              <a:rPr lang="en-US" sz="3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Clinical Outcomes Research and 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ducation</a:t>
            </a:r>
            <a:endParaRPr lang="en-US" sz="32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 Box 147">
            <a:extLst>
              <a:ext uri="{FF2B5EF4-FFF2-40B4-BE49-F238E27FC236}">
                <a16:creationId xmlns:a16="http://schemas.microsoft.com/office/drawing/2014/main" id="{B2CC555B-588E-DF3B-63BC-3A8793F919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3081" y="3884958"/>
            <a:ext cx="8859180" cy="5700619"/>
          </a:xfrm>
          <a:prstGeom prst="rect">
            <a:avLst/>
          </a:prstGeom>
          <a:noFill/>
          <a:ln w="57150" cap="rnd" cmpd="thinThick">
            <a:solidFill>
              <a:srgbClr val="780032"/>
            </a:solidFill>
            <a:round/>
            <a:headEnd/>
            <a:tailEnd/>
          </a:ln>
          <a:effectLst/>
        </p:spPr>
        <p:txBody>
          <a:bodyPr wrap="square" lIns="178902" tIns="78718" rIns="178902" bIns="78718">
            <a:spAutoFit/>
          </a:bodyPr>
          <a:lstStyle/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growing public health problem, asthma affects over 300 million people worldwide.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the United States, 25.2 million or 7.8% of the population had asthma in 2020.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>
                <a:tab pos="457200" algn="l"/>
              </a:tabLst>
              <a:defRPr/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relationship of asthma with oral conditions has been the subject of debate among dental practitioners.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>
                <a:tab pos="457200" algn="l"/>
              </a:tabLst>
              <a:defRPr/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aim of this study is to evaluate the association of asthma with oral health in different age groups.</a:t>
            </a:r>
            <a:endParaRPr lang="en-US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Text Box 147">
            <a:extLst>
              <a:ext uri="{FF2B5EF4-FFF2-40B4-BE49-F238E27FC236}">
                <a16:creationId xmlns:a16="http://schemas.microsoft.com/office/drawing/2014/main" id="{3B231645-3ADA-E21B-D6B7-02876DAF79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3081" y="10716117"/>
            <a:ext cx="8887033" cy="5083398"/>
          </a:xfrm>
          <a:prstGeom prst="rect">
            <a:avLst/>
          </a:prstGeom>
          <a:noFill/>
          <a:ln w="57150" cap="rnd" cmpd="thinThick">
            <a:solidFill>
              <a:srgbClr val="780032"/>
            </a:solidFill>
            <a:round/>
            <a:headEnd/>
            <a:tailEnd/>
          </a:ln>
          <a:effectLst/>
        </p:spPr>
        <p:txBody>
          <a:bodyPr wrap="square" lIns="178902" tIns="78718" rIns="178902" bIns="78718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on self-rated oral outcomes &amp;  asthma were obtained from NHANES during 2017-2018.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emographic variables consisted of all age ranges, gender, race/ethnicity and family poverty income ratio.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Chi-square tests and logistic regressions were performed to examine the association of oral health with general health.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odds ratio (OR) and 95% confidence interval (CI) were reported.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 Box 147">
            <a:extLst>
              <a:ext uri="{FF2B5EF4-FFF2-40B4-BE49-F238E27FC236}">
                <a16:creationId xmlns:a16="http://schemas.microsoft.com/office/drawing/2014/main" id="{C8BC849E-6DAA-F42C-9E72-93C2703E69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38281" y="3884958"/>
            <a:ext cx="8887034" cy="7545611"/>
          </a:xfrm>
          <a:prstGeom prst="rect">
            <a:avLst/>
          </a:prstGeom>
          <a:noFill/>
          <a:ln w="57150" cap="rnd" cmpd="thinThick">
            <a:solidFill>
              <a:srgbClr val="780032"/>
            </a:solidFill>
            <a:round/>
            <a:headEnd/>
            <a:tailEnd/>
          </a:ln>
          <a:effectLst/>
        </p:spPr>
        <p:txBody>
          <a:bodyPr wrap="square" lIns="178902" tIns="78718" rIns="178902" bIns="78718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69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.9 million 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children aged 1 to 17 years (mean=9.13 years), 198.7 million adults aged 18-64 years (mean=41 years), and 48.4 million older adults aged 65+ (mean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=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73 years) participated in the study.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Respondents in all age ranges were primarily non-Hispanic white.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Most of the sample had satisfactory oral health and no history of asthma.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Odds of unsatisfactory oral health for children and adults for those with asthma are at higher odds compared to those without asthma. </a:t>
            </a:r>
            <a:endParaRPr lang="en-US" sz="3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sthma was associated with an increased risk of unsatisfactory oral health in children and adults (p&lt;0.05), but not in older adults.</a:t>
            </a:r>
          </a:p>
        </p:txBody>
      </p:sp>
      <p:pic>
        <p:nvPicPr>
          <p:cNvPr id="28" name="Picture 27" descr="A picture containing text, clock&#10;&#10;Description automatically generated">
            <a:extLst>
              <a:ext uri="{FF2B5EF4-FFF2-40B4-BE49-F238E27FC236}">
                <a16:creationId xmlns:a16="http://schemas.microsoft.com/office/drawing/2014/main" id="{1356EBDC-B9C4-3BB6-ABAF-C7F22533F4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38282" y="19288630"/>
            <a:ext cx="8887034" cy="1365325"/>
          </a:xfrm>
          <a:prstGeom prst="rect">
            <a:avLst/>
          </a:prstGeom>
        </p:spPr>
      </p:pic>
      <p:pic>
        <p:nvPicPr>
          <p:cNvPr id="29" name="Picture 28" descr="Shape, arrow&#10;&#10;Description automatically generated with medium confidence">
            <a:extLst>
              <a:ext uri="{FF2B5EF4-FFF2-40B4-BE49-F238E27FC236}">
                <a16:creationId xmlns:a16="http://schemas.microsoft.com/office/drawing/2014/main" id="{27959427-5E0F-A5DE-3C94-3E2FE5D2B39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91384" y="780956"/>
            <a:ext cx="1757127" cy="1862679"/>
          </a:xfrm>
          <a:prstGeom prst="rect">
            <a:avLst/>
          </a:prstGeom>
        </p:spPr>
      </p:pic>
      <p:graphicFrame>
        <p:nvGraphicFramePr>
          <p:cNvPr id="35" name="Chart 34">
            <a:extLst>
              <a:ext uri="{FF2B5EF4-FFF2-40B4-BE49-F238E27FC236}">
                <a16:creationId xmlns:a16="http://schemas.microsoft.com/office/drawing/2014/main" id="{EA267500-3ED1-86A2-9FCF-5686D818A8E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9464123"/>
              </p:ext>
            </p:extLst>
          </p:nvPr>
        </p:nvGraphicFramePr>
        <p:xfrm>
          <a:off x="934201" y="16062297"/>
          <a:ext cx="9045913" cy="48147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6" name="Chart 35">
            <a:extLst>
              <a:ext uri="{FF2B5EF4-FFF2-40B4-BE49-F238E27FC236}">
                <a16:creationId xmlns:a16="http://schemas.microsoft.com/office/drawing/2014/main" id="{BC2837B8-6335-CEE5-ECB7-A0D9D7AF84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1972738"/>
              </p:ext>
            </p:extLst>
          </p:nvPr>
        </p:nvGraphicFramePr>
        <p:xfrm>
          <a:off x="10522770" y="3016975"/>
          <a:ext cx="11260584" cy="61204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8" name="Chart 37">
            <a:extLst>
              <a:ext uri="{FF2B5EF4-FFF2-40B4-BE49-F238E27FC236}">
                <a16:creationId xmlns:a16="http://schemas.microsoft.com/office/drawing/2014/main" id="{4AE86174-9469-27F2-ED6C-D036F930978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4250325"/>
              </p:ext>
            </p:extLst>
          </p:nvPr>
        </p:nvGraphicFramePr>
        <p:xfrm>
          <a:off x="10494915" y="9340498"/>
          <a:ext cx="11945344" cy="57006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9" name="Chart 38">
            <a:extLst>
              <a:ext uri="{FF2B5EF4-FFF2-40B4-BE49-F238E27FC236}">
                <a16:creationId xmlns:a16="http://schemas.microsoft.com/office/drawing/2014/main" id="{AEB1D230-E9C6-318B-E74F-0C8AEAB95AC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6043544"/>
              </p:ext>
            </p:extLst>
          </p:nvPr>
        </p:nvGraphicFramePr>
        <p:xfrm>
          <a:off x="10384585" y="15464025"/>
          <a:ext cx="12308108" cy="57006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pic>
        <p:nvPicPr>
          <p:cNvPr id="40" name="Picture 39" descr="Shape, arrow&#10;&#10;Description automatically generated with medium confidence">
            <a:extLst>
              <a:ext uri="{FF2B5EF4-FFF2-40B4-BE49-F238E27FC236}">
                <a16:creationId xmlns:a16="http://schemas.microsoft.com/office/drawing/2014/main" id="{EA014218-C327-14A2-CB5F-17A768DEE48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9889" y="558978"/>
            <a:ext cx="1757127" cy="1862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0548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4270</TotalTime>
  <Words>408</Words>
  <Application>Microsoft Office PowerPoint</Application>
  <PresentationFormat>Custom</PresentationFormat>
  <Paragraphs>37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H</dc:creator>
  <cp:lastModifiedBy>Jody Chiang</cp:lastModifiedBy>
  <cp:revision>16</cp:revision>
  <dcterms:created xsi:type="dcterms:W3CDTF">2022-01-26T07:36:08Z</dcterms:created>
  <dcterms:modified xsi:type="dcterms:W3CDTF">2023-02-08T21:10:45Z</dcterms:modified>
</cp:coreProperties>
</file>