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36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20014"/>
    <a:srgbClr val="FF0066"/>
    <a:srgbClr val="BACBE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3EFBA-CA31-40B0-A3FB-226959ECEDAA}" v="322" dt="2022-12-28T06:44:42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054" autoAdjust="0"/>
    <p:restoredTop sz="93041" autoAdjust="0"/>
  </p:normalViewPr>
  <p:slideViewPr>
    <p:cSldViewPr snapToGrid="0">
      <p:cViewPr varScale="1">
        <p:scale>
          <a:sx n="24" d="100"/>
          <a:sy n="24" d="100"/>
        </p:scale>
        <p:origin x="2011" y="120"/>
      </p:cViewPr>
      <p:guideLst>
        <p:guide orient="horz" pos="6936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osemanuniversity-my.sharepoint.com/personal/jchiang698_student_roseman_edu/Documents/Desktop/Roseman%20CODM/Asthma%20&amp;%20Oral%20Heath%20Roseman%20COD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osemanuniversity-my.sharepoint.com/personal/jchiang698_student_roseman_edu/Documents/Desktop/Roseman%20CODM/Asthma%20&amp;%20Oral%20Heath%20Roseman%20COD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osemanuniversity-my.sharepoint.com/personal/jchiang698_student_roseman_edu/Documents/Desktop/Roseman%20CODM/Asthma%20&amp;%20Oral%20Heath%20Roseman%20COD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osemanuniversity-my.sharepoint.com/personal/jchiang698_student_roseman_edu/Documents/Desktop/Roseman%20CODM/Asthma%20&amp;%20Oral%20Heath%20Roseman%20CODM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0" dirty="0"/>
              <a:t>Figure 1. Demographic Characteristics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741316244285971E-2"/>
          <c:y val="0.13767547793990129"/>
          <c:w val="0.93975855468692016"/>
          <c:h val="0.599703537794777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1'!$B$1</c:f>
              <c:strCache>
                <c:ptCount val="1"/>
                <c:pt idx="0">
                  <c:v>Children 1-17 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'Figure 1'!$A$2:$A$7</c:f>
              <c:strCache>
                <c:ptCount val="6"/>
                <c:pt idx="0">
                  <c:v>Mexican American</c:v>
                </c:pt>
                <c:pt idx="1">
                  <c:v>Other Hispanic</c:v>
                </c:pt>
                <c:pt idx="2">
                  <c:v>Non-Hispanic White</c:v>
                </c:pt>
                <c:pt idx="3">
                  <c:v>Non-Hispanic Black</c:v>
                </c:pt>
                <c:pt idx="4">
                  <c:v>Non-Hispanic Asian</c:v>
                </c:pt>
                <c:pt idx="5">
                  <c:v>Other race</c:v>
                </c:pt>
              </c:strCache>
            </c:strRef>
          </c:cat>
          <c:val>
            <c:numRef>
              <c:f>'Figure 1'!$B$2:$B$7</c:f>
              <c:numCache>
                <c:formatCode>General</c:formatCode>
                <c:ptCount val="6"/>
                <c:pt idx="0">
                  <c:v>16.399999999999999</c:v>
                </c:pt>
                <c:pt idx="1">
                  <c:v>8.3000000000000007</c:v>
                </c:pt>
                <c:pt idx="2">
                  <c:v>49.5</c:v>
                </c:pt>
                <c:pt idx="3">
                  <c:v>13.5</c:v>
                </c:pt>
                <c:pt idx="4">
                  <c:v>4.9000000000000004</c:v>
                </c:pt>
                <c:pt idx="5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E2-40B0-B669-C5A0504F0D09}"/>
            </c:ext>
          </c:extLst>
        </c:ser>
        <c:ser>
          <c:idx val="1"/>
          <c:order val="1"/>
          <c:tx>
            <c:strRef>
              <c:f>'Figure 1'!$C$1</c:f>
              <c:strCache>
                <c:ptCount val="1"/>
                <c:pt idx="0">
                  <c:v>Adults 18-64 y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'Figure 1'!$A$2:$A$7</c:f>
              <c:strCache>
                <c:ptCount val="6"/>
                <c:pt idx="0">
                  <c:v>Mexican American</c:v>
                </c:pt>
                <c:pt idx="1">
                  <c:v>Other Hispanic</c:v>
                </c:pt>
                <c:pt idx="2">
                  <c:v>Non-Hispanic White</c:v>
                </c:pt>
                <c:pt idx="3">
                  <c:v>Non-Hispanic Black</c:v>
                </c:pt>
                <c:pt idx="4">
                  <c:v>Non-Hispanic Asian</c:v>
                </c:pt>
                <c:pt idx="5">
                  <c:v>Other race</c:v>
                </c:pt>
              </c:strCache>
            </c:strRef>
          </c:cat>
          <c:val>
            <c:numRef>
              <c:f>'Figure 1'!$C$2:$C$7</c:f>
              <c:numCache>
                <c:formatCode>General</c:formatCode>
                <c:ptCount val="6"/>
                <c:pt idx="0">
                  <c:v>10.3</c:v>
                </c:pt>
                <c:pt idx="1">
                  <c:v>7.7</c:v>
                </c:pt>
                <c:pt idx="2">
                  <c:v>58.6</c:v>
                </c:pt>
                <c:pt idx="3">
                  <c:v>12</c:v>
                </c:pt>
                <c:pt idx="4">
                  <c:v>6.3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E2-40B0-B669-C5A0504F0D09}"/>
            </c:ext>
          </c:extLst>
        </c:ser>
        <c:ser>
          <c:idx val="2"/>
          <c:order val="2"/>
          <c:tx>
            <c:strRef>
              <c:f>'Figure 1'!$D$1</c:f>
              <c:strCache>
                <c:ptCount val="1"/>
                <c:pt idx="0">
                  <c:v>Older adults 65+ y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'Figure 1'!$A$2:$A$7</c:f>
              <c:strCache>
                <c:ptCount val="6"/>
                <c:pt idx="0">
                  <c:v>Mexican American</c:v>
                </c:pt>
                <c:pt idx="1">
                  <c:v>Other Hispanic</c:v>
                </c:pt>
                <c:pt idx="2">
                  <c:v>Non-Hispanic White</c:v>
                </c:pt>
                <c:pt idx="3">
                  <c:v>Non-Hispanic Black</c:v>
                </c:pt>
                <c:pt idx="4">
                  <c:v>Non-Hispanic Asian</c:v>
                </c:pt>
                <c:pt idx="5">
                  <c:v>Other race</c:v>
                </c:pt>
              </c:strCache>
            </c:strRef>
          </c:cat>
          <c:val>
            <c:numRef>
              <c:f>'Figure 1'!$D$2:$D$7</c:f>
              <c:numCache>
                <c:formatCode>General</c:formatCode>
                <c:ptCount val="6"/>
                <c:pt idx="0">
                  <c:v>4</c:v>
                </c:pt>
                <c:pt idx="1">
                  <c:v>4.2</c:v>
                </c:pt>
                <c:pt idx="2">
                  <c:v>76.099999999999994</c:v>
                </c:pt>
                <c:pt idx="3">
                  <c:v>8.9</c:v>
                </c:pt>
                <c:pt idx="4">
                  <c:v>4.3</c:v>
                </c:pt>
                <c:pt idx="5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E2-40B0-B669-C5A0504F0D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018648576"/>
        <c:axId val="286835088"/>
      </c:barChart>
      <c:catAx>
        <c:axId val="20186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6835088"/>
        <c:crosses val="autoZero"/>
        <c:auto val="1"/>
        <c:lblAlgn val="ctr"/>
        <c:lblOffset val="100"/>
        <c:noMultiLvlLbl val="0"/>
      </c:catAx>
      <c:valAx>
        <c:axId val="2868350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/>
                  <a:t>Weighted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1864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0" dirty="0"/>
              <a:t>Figure 2. Demographic Characteristics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59594148458501"/>
          <c:y val="0.11334602086774528"/>
          <c:w val="0.81829963341837797"/>
          <c:h val="0.722834997076053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'Figure 2'!$A$2</c:f>
              <c:strCache>
                <c:ptCount val="1"/>
                <c:pt idx="0">
                  <c:v>Male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'Figure 2'!$B$1:$D$1</c:f>
              <c:strCache>
                <c:ptCount val="3"/>
                <c:pt idx="0">
                  <c:v>Children 1-17 y</c:v>
                </c:pt>
                <c:pt idx="1">
                  <c:v>Adults 18-64 y</c:v>
                </c:pt>
                <c:pt idx="2">
                  <c:v>Older adults 65+ y</c:v>
                </c:pt>
              </c:strCache>
            </c:strRef>
          </c:cat>
          <c:val>
            <c:numRef>
              <c:f>'Figure 2'!$B$2:$D$2</c:f>
              <c:numCache>
                <c:formatCode>General</c:formatCode>
                <c:ptCount val="3"/>
                <c:pt idx="0">
                  <c:v>51.2</c:v>
                </c:pt>
                <c:pt idx="1">
                  <c:v>49</c:v>
                </c:pt>
                <c:pt idx="2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44-4DDD-8A2C-BAD9C2610EC4}"/>
            </c:ext>
          </c:extLst>
        </c:ser>
        <c:ser>
          <c:idx val="1"/>
          <c:order val="1"/>
          <c:tx>
            <c:strRef>
              <c:f>'Figure 2'!$A$3</c:f>
              <c:strCache>
                <c:ptCount val="1"/>
                <c:pt idx="0">
                  <c:v>Female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'Figure 2'!$B$1:$D$1</c:f>
              <c:strCache>
                <c:ptCount val="3"/>
                <c:pt idx="0">
                  <c:v>Children 1-17 y</c:v>
                </c:pt>
                <c:pt idx="1">
                  <c:v>Adults 18-64 y</c:v>
                </c:pt>
                <c:pt idx="2">
                  <c:v>Older adults 65+ y</c:v>
                </c:pt>
              </c:strCache>
            </c:strRef>
          </c:cat>
          <c:val>
            <c:numRef>
              <c:f>'Figure 2'!$B$3:$D$3</c:f>
              <c:numCache>
                <c:formatCode>General</c:formatCode>
                <c:ptCount val="3"/>
                <c:pt idx="0">
                  <c:v>48.8</c:v>
                </c:pt>
                <c:pt idx="1">
                  <c:v>51</c:v>
                </c:pt>
                <c:pt idx="2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44-4DDD-8A2C-BAD9C2610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86834672"/>
        <c:axId val="286836336"/>
      </c:barChart>
      <c:catAx>
        <c:axId val="28683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6836336"/>
        <c:crosses val="autoZero"/>
        <c:auto val="1"/>
        <c:lblAlgn val="ctr"/>
        <c:lblOffset val="100"/>
        <c:noMultiLvlLbl val="0"/>
      </c:catAx>
      <c:valAx>
        <c:axId val="286836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86834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0" dirty="0"/>
              <a:t>Figure 3. Oral Health Status in 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941572828270921E-2"/>
          <c:y val="0.14325860503842508"/>
          <c:w val="0.95398184788899187"/>
          <c:h val="0.68620488183614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3'!$A$2</c:f>
              <c:strCache>
                <c:ptCount val="1"/>
                <c:pt idx="0">
                  <c:v>Satisfactory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7085BC8-380F-449B-9EAD-12FAAF4B388D}" type="VALUE">
                      <a:rPr lang="en-US" b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F80-4767-BABA-8A57962B2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3'!$B$1:$D$1</c:f>
              <c:strCache>
                <c:ptCount val="3"/>
                <c:pt idx="0">
                  <c:v>Children 1-17 y </c:v>
                </c:pt>
                <c:pt idx="1">
                  <c:v>Adults 18 - 64 y</c:v>
                </c:pt>
                <c:pt idx="2">
                  <c:v>Older adults 65+ y</c:v>
                </c:pt>
              </c:strCache>
            </c:strRef>
          </c:cat>
          <c:val>
            <c:numRef>
              <c:f>'Figure 3'!$B$2:$D$2</c:f>
              <c:numCache>
                <c:formatCode>0.00%</c:formatCode>
                <c:ptCount val="3"/>
                <c:pt idx="0">
                  <c:v>0.90300000000000002</c:v>
                </c:pt>
                <c:pt idx="1">
                  <c:v>0.71799999999999997</c:v>
                </c:pt>
                <c:pt idx="2">
                  <c:v>0.76700000000000002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0-4767-BABA-8A57962B2824}"/>
            </c:ext>
          </c:extLst>
        </c:ser>
        <c:ser>
          <c:idx val="1"/>
          <c:order val="1"/>
          <c:tx>
            <c:strRef>
              <c:f>'Figure 3'!$A$3</c:f>
              <c:strCache>
                <c:ptCount val="1"/>
                <c:pt idx="0">
                  <c:v>Unsatisfactory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3'!$B$1:$D$1</c:f>
              <c:strCache>
                <c:ptCount val="3"/>
                <c:pt idx="0">
                  <c:v>Children 1-17 y </c:v>
                </c:pt>
                <c:pt idx="1">
                  <c:v>Adults 18 - 64 y</c:v>
                </c:pt>
                <c:pt idx="2">
                  <c:v>Older adults 65+ y</c:v>
                </c:pt>
              </c:strCache>
            </c:strRef>
          </c:cat>
          <c:val>
            <c:numRef>
              <c:f>'Figure 3'!$B$3:$D$3</c:f>
              <c:numCache>
                <c:formatCode>0.00%</c:formatCode>
                <c:ptCount val="3"/>
                <c:pt idx="0">
                  <c:v>9.7000000000000003E-2</c:v>
                </c:pt>
                <c:pt idx="1">
                  <c:v>0.28199999999999997</c:v>
                </c:pt>
                <c:pt idx="2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0-4767-BABA-8A57962B28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7617488"/>
        <c:axId val="957614160"/>
      </c:barChart>
      <c:catAx>
        <c:axId val="957617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/>
                  <a:t>Self-rated Oral Health </a:t>
                </a:r>
              </a:p>
            </c:rich>
          </c:tx>
          <c:layout>
            <c:manualLayout>
              <c:xMode val="edge"/>
              <c:yMode val="edge"/>
              <c:x val="0.38726285144719236"/>
              <c:y val="0.91688533129079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57614160"/>
        <c:crosses val="autoZero"/>
        <c:auto val="1"/>
        <c:lblAlgn val="ctr"/>
        <c:lblOffset val="100"/>
        <c:noMultiLvlLbl val="0"/>
      </c:catAx>
      <c:valAx>
        <c:axId val="95761416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/>
                  <a:t>Percent of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crossAx val="957617488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0" dirty="0"/>
              <a:t>Figure 4. Asthma Status in 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301505033389809E-2"/>
          <c:y val="0.16485997544568814"/>
          <c:w val="0.89154599345967833"/>
          <c:h val="0.6669354907226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4'!$A$2</c:f>
              <c:strCache>
                <c:ptCount val="1"/>
                <c:pt idx="0">
                  <c:v>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4'!$B$1:$D$1</c:f>
              <c:strCache>
                <c:ptCount val="3"/>
                <c:pt idx="0">
                  <c:v>Children 1-17 y</c:v>
                </c:pt>
                <c:pt idx="1">
                  <c:v>Adults 18-64 y</c:v>
                </c:pt>
                <c:pt idx="2">
                  <c:v>Older adults 65+</c:v>
                </c:pt>
              </c:strCache>
            </c:strRef>
          </c:cat>
          <c:val>
            <c:numRef>
              <c:f>'Figure 4'!$B$2:$D$2</c:f>
              <c:numCache>
                <c:formatCode>0.00%</c:formatCode>
                <c:ptCount val="3"/>
                <c:pt idx="0">
                  <c:v>0.85799999999999998</c:v>
                </c:pt>
                <c:pt idx="1">
                  <c:v>0.84</c:v>
                </c:pt>
                <c:pt idx="2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1-435F-8FBB-FD94B4911619}"/>
            </c:ext>
          </c:extLst>
        </c:ser>
        <c:ser>
          <c:idx val="1"/>
          <c:order val="1"/>
          <c:tx>
            <c:strRef>
              <c:f>'Figure 4'!$A$3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4'!$B$1:$D$1</c:f>
              <c:strCache>
                <c:ptCount val="3"/>
                <c:pt idx="0">
                  <c:v>Children 1-17 y</c:v>
                </c:pt>
                <c:pt idx="1">
                  <c:v>Adults 18-64 y</c:v>
                </c:pt>
                <c:pt idx="2">
                  <c:v>Older adults 65+</c:v>
                </c:pt>
              </c:strCache>
            </c:strRef>
          </c:cat>
          <c:val>
            <c:numRef>
              <c:f>'Figure 4'!$B$3:$D$3</c:f>
              <c:numCache>
                <c:formatCode>0.00%</c:formatCode>
                <c:ptCount val="3"/>
                <c:pt idx="0">
                  <c:v>0.14199999999999999</c:v>
                </c:pt>
                <c:pt idx="1">
                  <c:v>0.16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1-435F-8FBB-FD94B49116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1620160"/>
        <c:axId val="961614752"/>
      </c:barChart>
      <c:catAx>
        <c:axId val="961620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/>
                  <a:t>Ever been told you have asthma</a:t>
                </a:r>
              </a:p>
            </c:rich>
          </c:tx>
          <c:layout>
            <c:manualLayout>
              <c:xMode val="edge"/>
              <c:yMode val="edge"/>
              <c:x val="0.33908274123041499"/>
              <c:y val="0.911615323232607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61614752"/>
        <c:crosses val="autoZero"/>
        <c:auto val="1"/>
        <c:lblAlgn val="ctr"/>
        <c:lblOffset val="100"/>
        <c:noMultiLvlLbl val="0"/>
      </c:catAx>
      <c:valAx>
        <c:axId val="96161475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/>
                  <a:t>Percent of Population</a:t>
                </a:r>
              </a:p>
            </c:rich>
          </c:tx>
          <c:layout>
            <c:manualLayout>
              <c:xMode val="edge"/>
              <c:yMode val="edge"/>
              <c:x val="1.4840786252444324E-2"/>
              <c:y val="0.270119323896606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crossAx val="96162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9CD62-47B7-423E-96A2-D2B12127206D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9A554-96A3-400A-A675-D089B0635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9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https://www.cdc.gov/asthma/most_recent_national_asthma_data.htm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9A554-96A3-400A-A675-D089B0635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7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5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3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2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5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8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4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9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2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6BAE-AA08-4313-8395-C338094FBEB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6353-D128-4525-A82A-902BBF16D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7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7640081-1B07-4A87-895C-276472A4B7AD}"/>
              </a:ext>
            </a:extLst>
          </p:cNvPr>
          <p:cNvSpPr txBox="1"/>
          <p:nvPr/>
        </p:nvSpPr>
        <p:spPr>
          <a:xfrm>
            <a:off x="3983700" y="780956"/>
            <a:ext cx="24951000" cy="173425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71560" tIns="35780" rIns="71560" bIns="35780" rtlCol="0">
            <a:spAutoFit/>
          </a:bodyPr>
          <a:lstStyle/>
          <a:p>
            <a:pPr algn="ctr"/>
            <a:r>
              <a:rPr lang="en-US" sz="6000" b="1" dirty="0">
                <a:solidFill>
                  <a:srgbClr val="78003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Asthma with Oral Health in Different Age Groups</a:t>
            </a:r>
          </a:p>
          <a:p>
            <a:pPr algn="ctr"/>
            <a:r>
              <a:rPr lang="en-US" sz="4800" u="sng" dirty="0">
                <a:solidFill>
                  <a:srgbClr val="7800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Jody Chiang</a:t>
            </a:r>
            <a:r>
              <a:rPr lang="en-US" sz="4800" dirty="0">
                <a:solidFill>
                  <a:srgbClr val="7800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Amir </a:t>
            </a:r>
            <a:r>
              <a:rPr lang="en-US" sz="4800" dirty="0" err="1">
                <a:solidFill>
                  <a:srgbClr val="7800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Mohajeri</a:t>
            </a:r>
            <a:r>
              <a:rPr lang="en-US" sz="4800" dirty="0">
                <a:solidFill>
                  <a:srgbClr val="7800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Joseph Cheever, Frank W. Licari, Man Hung</a:t>
            </a:r>
          </a:p>
        </p:txBody>
      </p:sp>
      <p:sp>
        <p:nvSpPr>
          <p:cNvPr id="7" name="Rounded Rectangle 33">
            <a:extLst>
              <a:ext uri="{FF2B5EF4-FFF2-40B4-BE49-F238E27FC236}">
                <a16:creationId xmlns:a16="http://schemas.microsoft.com/office/drawing/2014/main" id="{4AC84531-78F6-4B7B-8225-C8C3C880E7BA}"/>
              </a:ext>
            </a:extLst>
          </p:cNvPr>
          <p:cNvSpPr/>
          <p:nvPr/>
        </p:nvSpPr>
        <p:spPr bwMode="auto">
          <a:xfrm>
            <a:off x="1093082" y="3013824"/>
            <a:ext cx="8887034" cy="647582"/>
          </a:xfrm>
          <a:prstGeom prst="roundRect">
            <a:avLst/>
          </a:prstGeom>
          <a:solidFill>
            <a:srgbClr val="77131D"/>
          </a:solidFill>
          <a:ln w="9525" cap="flat" cmpd="sng" algn="ctr">
            <a:solidFill>
              <a:srgbClr val="7713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15610"/>
            <a:r>
              <a:rPr lang="en-US" sz="3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0" name="Rounded Rectangle 33">
            <a:extLst>
              <a:ext uri="{FF2B5EF4-FFF2-40B4-BE49-F238E27FC236}">
                <a16:creationId xmlns:a16="http://schemas.microsoft.com/office/drawing/2014/main" id="{1EB2ED1A-728F-4992-8E3F-D4A30F311E08}"/>
              </a:ext>
            </a:extLst>
          </p:cNvPr>
          <p:cNvSpPr/>
          <p:nvPr/>
        </p:nvSpPr>
        <p:spPr bwMode="auto">
          <a:xfrm>
            <a:off x="1093082" y="9897977"/>
            <a:ext cx="8887034" cy="606971"/>
          </a:xfrm>
          <a:prstGeom prst="roundRect">
            <a:avLst/>
          </a:prstGeom>
          <a:solidFill>
            <a:srgbClr val="77131D"/>
          </a:solidFill>
          <a:ln w="9525" cap="flat" cmpd="sng" algn="ctr">
            <a:solidFill>
              <a:srgbClr val="7713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15610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3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33">
            <a:extLst>
              <a:ext uri="{FF2B5EF4-FFF2-40B4-BE49-F238E27FC236}">
                <a16:creationId xmlns:a16="http://schemas.microsoft.com/office/drawing/2014/main" id="{55E06F19-3F80-48C2-98B9-9688FB078D8B}"/>
              </a:ext>
            </a:extLst>
          </p:cNvPr>
          <p:cNvSpPr/>
          <p:nvPr/>
        </p:nvSpPr>
        <p:spPr bwMode="auto">
          <a:xfrm>
            <a:off x="22938281" y="3081327"/>
            <a:ext cx="8887035" cy="643032"/>
          </a:xfrm>
          <a:prstGeom prst="roundRect">
            <a:avLst/>
          </a:prstGeom>
          <a:solidFill>
            <a:srgbClr val="77131D"/>
          </a:solidFill>
          <a:ln w="9525" cap="flat" cmpd="sng" algn="ctr">
            <a:solidFill>
              <a:srgbClr val="7713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15610"/>
            <a:r>
              <a:rPr lang="en-US" sz="3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3" name="Rounded Rectangle 33">
            <a:extLst>
              <a:ext uri="{FF2B5EF4-FFF2-40B4-BE49-F238E27FC236}">
                <a16:creationId xmlns:a16="http://schemas.microsoft.com/office/drawing/2014/main" id="{F7E59B9F-8916-4A36-9769-BDEE05C044BC}"/>
              </a:ext>
            </a:extLst>
          </p:cNvPr>
          <p:cNvSpPr/>
          <p:nvPr/>
        </p:nvSpPr>
        <p:spPr bwMode="auto">
          <a:xfrm>
            <a:off x="22955057" y="11656000"/>
            <a:ext cx="8887035" cy="673223"/>
          </a:xfrm>
          <a:prstGeom prst="roundRect">
            <a:avLst/>
          </a:prstGeom>
          <a:solidFill>
            <a:srgbClr val="77131D"/>
          </a:solidFill>
          <a:ln w="9525" cap="flat" cmpd="sng" algn="ctr">
            <a:solidFill>
              <a:srgbClr val="7713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15610"/>
            <a:r>
              <a:rPr lang="en-US" sz="3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5" name="Text Box 147">
            <a:extLst>
              <a:ext uri="{FF2B5EF4-FFF2-40B4-BE49-F238E27FC236}">
                <a16:creationId xmlns:a16="http://schemas.microsoft.com/office/drawing/2014/main" id="{AF1549DE-8728-4895-ABA6-56281AB63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057" y="12579868"/>
            <a:ext cx="8887035" cy="4098513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round/>
            <a:headEnd/>
            <a:tailEnd/>
          </a:ln>
          <a:effectLst/>
        </p:spPr>
        <p:txBody>
          <a:bodyPr wrap="square" lIns="178902" tIns="78718" rIns="178902" bIns="78718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 relationships were found between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asthma and oral health.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Asthmatic patients may be at a higher risk of developing dental diseases.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study points to the importance of developing preventive oral health programs for individuals with asthma for both dental and medical personnel. </a:t>
            </a:r>
            <a:endParaRPr lang="en-US" sz="3200" dirty="0">
              <a:effectLst/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ounded Rectangle 33">
            <a:extLst>
              <a:ext uri="{FF2B5EF4-FFF2-40B4-BE49-F238E27FC236}">
                <a16:creationId xmlns:a16="http://schemas.microsoft.com/office/drawing/2014/main" id="{FF1A0972-C420-4474-9E8D-B0CD7DBF82E9}"/>
              </a:ext>
            </a:extLst>
          </p:cNvPr>
          <p:cNvSpPr/>
          <p:nvPr/>
        </p:nvSpPr>
        <p:spPr bwMode="auto">
          <a:xfrm>
            <a:off x="22938282" y="16912080"/>
            <a:ext cx="8887035" cy="765294"/>
          </a:xfrm>
          <a:prstGeom prst="roundRect">
            <a:avLst/>
          </a:prstGeom>
          <a:solidFill>
            <a:srgbClr val="77131D"/>
          </a:solidFill>
          <a:ln w="9525" cap="flat" cmpd="sng" algn="ctr">
            <a:solidFill>
              <a:srgbClr val="77131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715610"/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  <a:endParaRPr lang="en-US" sz="38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47">
            <a:extLst>
              <a:ext uri="{FF2B5EF4-FFF2-40B4-BE49-F238E27FC236}">
                <a16:creationId xmlns:a16="http://schemas.microsoft.com/office/drawing/2014/main" id="{86B3BD1D-EB30-4052-826D-52F583337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8282" y="17911073"/>
            <a:ext cx="8887034" cy="1143858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round/>
            <a:headEnd/>
            <a:tailEnd/>
          </a:ln>
          <a:effectLst/>
        </p:spPr>
        <p:txBody>
          <a:bodyPr wrap="square" lIns="178902" tIns="78718" rIns="178902" bIns="78718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Roseman University College of Dental Medicine </a:t>
            </a:r>
          </a:p>
          <a:p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Clinical Outcomes Research and 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ducation</a:t>
            </a:r>
            <a:endParaRPr lang="en-US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47">
            <a:extLst>
              <a:ext uri="{FF2B5EF4-FFF2-40B4-BE49-F238E27FC236}">
                <a16:creationId xmlns:a16="http://schemas.microsoft.com/office/drawing/2014/main" id="{B2CC555B-588E-DF3B-63BC-3A8793F91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081" y="3884958"/>
            <a:ext cx="8859180" cy="5700619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round/>
            <a:headEnd/>
            <a:tailEnd/>
          </a:ln>
          <a:effectLst/>
        </p:spPr>
        <p:txBody>
          <a:bodyPr wrap="square" lIns="178902" tIns="78718" rIns="178902" bIns="78718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growing public health problem, asthma affects over 300 million people worldwide.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United States, 25.2 million or 7.8% of the population had asthma in 2020.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relationship of asthma with oral conditions has been the subject of debate among dental practitioners.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</a:tabLst>
              <a:defRPr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aim of this study is to evaluate the association of asthma with oral health in different age groups.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147">
            <a:extLst>
              <a:ext uri="{FF2B5EF4-FFF2-40B4-BE49-F238E27FC236}">
                <a16:creationId xmlns:a16="http://schemas.microsoft.com/office/drawing/2014/main" id="{3B231645-3ADA-E21B-D6B7-02876DAF7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3081" y="10716117"/>
            <a:ext cx="8887033" cy="5083398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round/>
            <a:headEnd/>
            <a:tailEnd/>
          </a:ln>
          <a:effectLst/>
        </p:spPr>
        <p:txBody>
          <a:bodyPr wrap="square" lIns="178902" tIns="78718" rIns="178902" bIns="78718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on self-rated oral outcomes &amp;  asthma were obtained from NHANES during 2017-2018.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emographic variables consisted of all age ranges, gender, race/ethnicity and family poverty income ratio.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Chi-square tests and logistic regressions were performed to examine the association of oral health with general health.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odds ratio (OR) and 95% confidence interval (CI) were reported.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7">
            <a:extLst>
              <a:ext uri="{FF2B5EF4-FFF2-40B4-BE49-F238E27FC236}">
                <a16:creationId xmlns:a16="http://schemas.microsoft.com/office/drawing/2014/main" id="{C8BC849E-6DAA-F42C-9E72-93C2703E6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38281" y="3884958"/>
            <a:ext cx="8887034" cy="7545611"/>
          </a:xfrm>
          <a:prstGeom prst="rect">
            <a:avLst/>
          </a:prstGeom>
          <a:noFill/>
          <a:ln w="57150" cap="rnd" cmpd="thinThick">
            <a:solidFill>
              <a:srgbClr val="780032"/>
            </a:solidFill>
            <a:round/>
            <a:headEnd/>
            <a:tailEnd/>
          </a:ln>
          <a:effectLst/>
        </p:spPr>
        <p:txBody>
          <a:bodyPr wrap="square" lIns="178902" tIns="78718" rIns="178902" bIns="78718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69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.9 million 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 aged 1 to 17 years (mean=9.13 years), 198.7 million adults aged 18-64 years (mean=41 years), and 48.4 million older adults aged 65+ (mean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73 years) participated in the study.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Respondents in all age ranges were primarily non-Hispanic white.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 of the sample had satisfactory oral health and no history of asthma.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Odds of unsatisfactory oral health for children and adults for those with asthma are at higher odds compared to those without asthma. 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sthma was associated with an increased risk of unsatisfactory oral health in children and adults (p&lt;0.05), but not in older adults.</a:t>
            </a:r>
          </a:p>
        </p:txBody>
      </p:sp>
      <p:pic>
        <p:nvPicPr>
          <p:cNvPr id="28" name="Picture 27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1356EBDC-B9C4-3BB6-ABAF-C7F22533F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8282" y="19288630"/>
            <a:ext cx="8887034" cy="1365325"/>
          </a:xfrm>
          <a:prstGeom prst="rect">
            <a:avLst/>
          </a:prstGeom>
        </p:spPr>
      </p:pic>
      <p:pic>
        <p:nvPicPr>
          <p:cNvPr id="29" name="Picture 28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27959427-5E0F-A5DE-3C94-3E2FE5D2B3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1384" y="780956"/>
            <a:ext cx="1757127" cy="1862679"/>
          </a:xfrm>
          <a:prstGeom prst="rect">
            <a:avLst/>
          </a:prstGeom>
        </p:spPr>
      </p:pic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EA267500-3ED1-86A2-9FCF-5686D818A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464123"/>
              </p:ext>
            </p:extLst>
          </p:nvPr>
        </p:nvGraphicFramePr>
        <p:xfrm>
          <a:off x="934201" y="16062297"/>
          <a:ext cx="9045913" cy="4814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BC2837B8-6335-CEE5-ECB7-A0D9D7AF84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972738"/>
              </p:ext>
            </p:extLst>
          </p:nvPr>
        </p:nvGraphicFramePr>
        <p:xfrm>
          <a:off x="10522770" y="3016975"/>
          <a:ext cx="11260584" cy="612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4AE86174-9469-27F2-ED6C-D036F9309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250325"/>
              </p:ext>
            </p:extLst>
          </p:nvPr>
        </p:nvGraphicFramePr>
        <p:xfrm>
          <a:off x="10494915" y="9340498"/>
          <a:ext cx="11945344" cy="570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AEB1D230-E9C6-318B-E74F-0C8AEAB95A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043544"/>
              </p:ext>
            </p:extLst>
          </p:nvPr>
        </p:nvGraphicFramePr>
        <p:xfrm>
          <a:off x="10384585" y="15464025"/>
          <a:ext cx="12308108" cy="570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40" name="Picture 39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EA014218-C327-14A2-CB5F-17A768DEE4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889" y="558978"/>
            <a:ext cx="1757127" cy="186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4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4270</TotalTime>
  <Words>408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</dc:creator>
  <cp:lastModifiedBy>Jody Chiang</cp:lastModifiedBy>
  <cp:revision>16</cp:revision>
  <dcterms:created xsi:type="dcterms:W3CDTF">2022-01-26T07:36:08Z</dcterms:created>
  <dcterms:modified xsi:type="dcterms:W3CDTF">2023-02-08T21:10:45Z</dcterms:modified>
</cp:coreProperties>
</file>