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0_A191C55D.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B2AA4C-B24B-38A3-7933-19245CA14DD0}" name="Rachel Novak" initials="RN" userId="S::rnovak@roseman.edu::76b2f023-aa1b-4623-88e3-7f03df9a6fb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3F5E"/>
    <a:srgbClr val="BB486D"/>
    <a:srgbClr val="1C28C0"/>
    <a:srgbClr val="CB32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F4616-AEC0-31DA-A606-03BB48CDBE8C}" v="836" dt="2022-12-07T05:05:27.472"/>
    <p1510:client id="{9FEFE0DA-5735-4FD8-9EDD-41577B9DF376}" v="2" dt="2022-12-06T15:50:42.342"/>
    <p1510:client id="{E2B75897-CFA5-AA6C-62D1-BE967493A4B0}" v="415" dt="2022-12-07T19:21:25.832"/>
    <p1510:client id="{EF611063-E903-1D70-DCC9-CE6DAE93B2D9}" v="41" dt="2022-12-07T19:46:13.143"/>
    <p1510:client id="{FC8B00B6-9187-ABA4-28AC-B56298676310}" v="16" dt="2022-12-07T19:11:56.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4" d="100"/>
          <a:sy n="24" d="100"/>
        </p:scale>
        <p:origin x="2131"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comments/modernComment_100_A191C55D.xml><?xml version="1.0" encoding="utf-8"?>
<p188:cmLst xmlns:a="http://schemas.openxmlformats.org/drawingml/2006/main" xmlns:r="http://schemas.openxmlformats.org/officeDocument/2006/relationships" xmlns:p188="http://schemas.microsoft.com/office/powerpoint/2018/8/main">
  <p188:cm id="{DBF327B1-C595-488A-8648-E495243BC8CB}" authorId="{66B2AA4C-B24B-38A3-7933-19245CA14DD0}" created="2022-12-07T19:46:13.143">
    <pc:sldMkLst xmlns:pc="http://schemas.microsoft.com/office/powerpoint/2013/main/command">
      <pc:docMk/>
      <pc:sldMk cId="2710685021" sldId="256"/>
    </pc:sldMkLst>
    <p188:txBody>
      <a:bodyPr/>
      <a:lstStyle/>
      <a:p>
        <a:r>
          <a:rPr lang="en-US"/>
          <a:t>I changed the title a bit - we can go back to the original if you prefer.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55B463-0214-BB42-9E97-44FA2D5F1B55}" type="datetimeFigureOut">
              <a:rPr lang="en-US" smtClean="0"/>
              <a:t>12/16/2022</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31EFC-6060-1F44-BFD3-E23DDA3A000B}" type="slidenum">
              <a:rPr lang="en-US" smtClean="0"/>
              <a:t>‹#›</a:t>
            </a:fld>
            <a:endParaRPr lang="en-US"/>
          </a:p>
        </p:txBody>
      </p:sp>
    </p:spTree>
    <p:extLst>
      <p:ext uri="{BB962C8B-B14F-4D97-AF65-F5344CB8AC3E}">
        <p14:creationId xmlns:p14="http://schemas.microsoft.com/office/powerpoint/2010/main" val="3029430322"/>
      </p:ext>
    </p:extLst>
  </p:cSld>
  <p:clrMap bg1="lt1" tx1="dk1" bg2="lt2" tx2="dk2" accent1="accent1" accent2="accent2" accent3="accent3" accent4="accent4" accent5="accent5" accent6="accent6" hlink="hlink" folHlink="folHlink"/>
  <p:notesStyle>
    <a:lvl1pPr marL="0" algn="l" defTabSz="3134710" rtl="0" eaLnBrk="1" latinLnBrk="0" hangingPunct="1">
      <a:defRPr sz="4114" kern="1200">
        <a:solidFill>
          <a:schemeClr val="tx1"/>
        </a:solidFill>
        <a:latin typeface="+mn-lt"/>
        <a:ea typeface="+mn-ea"/>
        <a:cs typeface="+mn-cs"/>
      </a:defRPr>
    </a:lvl1pPr>
    <a:lvl2pPr marL="1567355" algn="l" defTabSz="3134710" rtl="0" eaLnBrk="1" latinLnBrk="0" hangingPunct="1">
      <a:defRPr sz="4114" kern="1200">
        <a:solidFill>
          <a:schemeClr val="tx1"/>
        </a:solidFill>
        <a:latin typeface="+mn-lt"/>
        <a:ea typeface="+mn-ea"/>
        <a:cs typeface="+mn-cs"/>
      </a:defRPr>
    </a:lvl2pPr>
    <a:lvl3pPr marL="3134710" algn="l" defTabSz="3134710" rtl="0" eaLnBrk="1" latinLnBrk="0" hangingPunct="1">
      <a:defRPr sz="4114" kern="1200">
        <a:solidFill>
          <a:schemeClr val="tx1"/>
        </a:solidFill>
        <a:latin typeface="+mn-lt"/>
        <a:ea typeface="+mn-ea"/>
        <a:cs typeface="+mn-cs"/>
      </a:defRPr>
    </a:lvl3pPr>
    <a:lvl4pPr marL="4702064" algn="l" defTabSz="3134710" rtl="0" eaLnBrk="1" latinLnBrk="0" hangingPunct="1">
      <a:defRPr sz="4114" kern="1200">
        <a:solidFill>
          <a:schemeClr val="tx1"/>
        </a:solidFill>
        <a:latin typeface="+mn-lt"/>
        <a:ea typeface="+mn-ea"/>
        <a:cs typeface="+mn-cs"/>
      </a:defRPr>
    </a:lvl4pPr>
    <a:lvl5pPr marL="6269419" algn="l" defTabSz="3134710" rtl="0" eaLnBrk="1" latinLnBrk="0" hangingPunct="1">
      <a:defRPr sz="4114" kern="1200">
        <a:solidFill>
          <a:schemeClr val="tx1"/>
        </a:solidFill>
        <a:latin typeface="+mn-lt"/>
        <a:ea typeface="+mn-ea"/>
        <a:cs typeface="+mn-cs"/>
      </a:defRPr>
    </a:lvl5pPr>
    <a:lvl6pPr marL="7836774" algn="l" defTabSz="3134710" rtl="0" eaLnBrk="1" latinLnBrk="0" hangingPunct="1">
      <a:defRPr sz="4114" kern="1200">
        <a:solidFill>
          <a:schemeClr val="tx1"/>
        </a:solidFill>
        <a:latin typeface="+mn-lt"/>
        <a:ea typeface="+mn-ea"/>
        <a:cs typeface="+mn-cs"/>
      </a:defRPr>
    </a:lvl6pPr>
    <a:lvl7pPr marL="9404129" algn="l" defTabSz="3134710" rtl="0" eaLnBrk="1" latinLnBrk="0" hangingPunct="1">
      <a:defRPr sz="4114" kern="1200">
        <a:solidFill>
          <a:schemeClr val="tx1"/>
        </a:solidFill>
        <a:latin typeface="+mn-lt"/>
        <a:ea typeface="+mn-ea"/>
        <a:cs typeface="+mn-cs"/>
      </a:defRPr>
    </a:lvl7pPr>
    <a:lvl8pPr marL="10971483" algn="l" defTabSz="3134710" rtl="0" eaLnBrk="1" latinLnBrk="0" hangingPunct="1">
      <a:defRPr sz="4114" kern="1200">
        <a:solidFill>
          <a:schemeClr val="tx1"/>
        </a:solidFill>
        <a:latin typeface="+mn-lt"/>
        <a:ea typeface="+mn-ea"/>
        <a:cs typeface="+mn-cs"/>
      </a:defRPr>
    </a:lvl8pPr>
    <a:lvl9pPr marL="12538838" algn="l" defTabSz="3134710" rtl="0" eaLnBrk="1" latinLnBrk="0" hangingPunct="1">
      <a:defRPr sz="411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a:t>Click to edit Master title style</a:t>
            </a:r>
            <a:endParaRPr lang="en-US" dirty="0"/>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464557-D607-B44A-99DE-FD8A1FE6E4D7}"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19961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464557-D607-B44A-99DE-FD8A1FE6E4D7}"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184147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464557-D607-B44A-99DE-FD8A1FE6E4D7}"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2770022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464557-D607-B44A-99DE-FD8A1FE6E4D7}"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2123039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a:t>Click to edit Master title style</a:t>
            </a:r>
            <a:endParaRPr lang="en-US" dirty="0"/>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64557-D607-B44A-99DE-FD8A1FE6E4D7}"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54652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464557-D607-B44A-99DE-FD8A1FE6E4D7}"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427628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464557-D607-B44A-99DE-FD8A1FE6E4D7}" type="datetimeFigureOut">
              <a:rPr lang="en-US" smtClean="0"/>
              <a:t>12/16/2022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118166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464557-D607-B44A-99DE-FD8A1FE6E4D7}" type="datetimeFigureOut">
              <a:rPr lang="en-US" smtClean="0"/>
              <a:t>12/16/2022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333465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64557-D607-B44A-99DE-FD8A1FE6E4D7}" type="datetimeFigureOut">
              <a:rPr lang="en-US" smtClean="0"/>
              <a:t>12/16/2022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405840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66464557-D607-B44A-99DE-FD8A1FE6E4D7}"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184580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Click icon to add picture</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66464557-D607-B44A-99DE-FD8A1FE6E4D7}"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14F31-6C0E-C943-A7A0-3EFEBCED3DD3}" type="slidenum">
              <a:rPr lang="en-US" smtClean="0"/>
              <a:t>‹#›</a:t>
            </a:fld>
            <a:endParaRPr lang="en-US"/>
          </a:p>
        </p:txBody>
      </p:sp>
    </p:spTree>
    <p:extLst>
      <p:ext uri="{BB962C8B-B14F-4D97-AF65-F5344CB8AC3E}">
        <p14:creationId xmlns:p14="http://schemas.microsoft.com/office/powerpoint/2010/main" val="19052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66464557-D607-B44A-99DE-FD8A1FE6E4D7}" type="datetimeFigureOut">
              <a:rPr lang="en-US" smtClean="0"/>
              <a:t>12/16/2022</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20714F31-6C0E-C943-A7A0-3EFEBCED3DD3}" type="slidenum">
              <a:rPr lang="en-US" smtClean="0"/>
              <a:t>‹#›</a:t>
            </a:fld>
            <a:endParaRPr lang="en-US"/>
          </a:p>
        </p:txBody>
      </p:sp>
    </p:spTree>
    <p:extLst>
      <p:ext uri="{BB962C8B-B14F-4D97-AF65-F5344CB8AC3E}">
        <p14:creationId xmlns:p14="http://schemas.microsoft.com/office/powerpoint/2010/main" val="32664350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roseman.idm.oclc.org/10.5688/aj700370" TargetMode="External"/><Relationship Id="rId3" Type="http://schemas.openxmlformats.org/officeDocument/2006/relationships/image" Target="../media/image1.png"/><Relationship Id="rId7" Type="http://schemas.openxmlformats.org/officeDocument/2006/relationships/image" Target="../media/image5.png"/><Relationship Id="rId2" Type="http://schemas.microsoft.com/office/2018/10/relationships/comments" Target="../comments/modernComment_100_A191C55D.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 Id="rId9" Type="http://schemas.openxmlformats.org/officeDocument/2006/relationships/hyperlink" Target="https://doi-org.roseman.idm.oclc.org/10.4103/1357-6283.1887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7D57BE6-ED91-0D4C-9B7F-4D93777141A6}"/>
              </a:ext>
            </a:extLst>
          </p:cNvPr>
          <p:cNvSpPr/>
          <p:nvPr/>
        </p:nvSpPr>
        <p:spPr>
          <a:xfrm>
            <a:off x="2683435" y="473231"/>
            <a:ext cx="27862306" cy="315557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22918" indent="365721" algn="ctr">
              <a:lnSpc>
                <a:spcPct val="115000"/>
              </a:lnSpc>
            </a:pPr>
            <a:endParaRPr lang="en-US" sz="2667" b="1">
              <a:latin typeface="Georgia"/>
              <a:ea typeface="Georgia"/>
              <a:cs typeface="Georgia"/>
              <a:sym typeface="Georgia"/>
            </a:endParaRPr>
          </a:p>
        </p:txBody>
      </p:sp>
      <p:sp>
        <p:nvSpPr>
          <p:cNvPr id="7" name="Google Shape;132;p3">
            <a:extLst>
              <a:ext uri="{FF2B5EF4-FFF2-40B4-BE49-F238E27FC236}">
                <a16:creationId xmlns:a16="http://schemas.microsoft.com/office/drawing/2014/main" id="{23F265E6-0A2D-DE4A-8605-35FA0068E14A}"/>
              </a:ext>
            </a:extLst>
          </p:cNvPr>
          <p:cNvSpPr/>
          <p:nvPr/>
        </p:nvSpPr>
        <p:spPr>
          <a:xfrm>
            <a:off x="6298349" y="885725"/>
            <a:ext cx="20403670" cy="2168127"/>
          </a:xfrm>
          <a:prstGeom prst="rect">
            <a:avLst/>
          </a:prstGeom>
          <a:noFill/>
          <a:ln>
            <a:noFill/>
          </a:ln>
        </p:spPr>
        <p:txBody>
          <a:bodyPr spcFirstLastPara="1" wrap="square" lIns="73140" tIns="36560" rIns="73140" bIns="36560" anchor="t" anchorCtr="0">
            <a:noAutofit/>
          </a:bodyPr>
          <a:lstStyle/>
          <a:p>
            <a:pPr algn="ctr">
              <a:buClr>
                <a:srgbClr val="000000"/>
              </a:buClr>
              <a:buSzPts val="7200"/>
            </a:pPr>
            <a:r>
              <a:rPr lang="en-US" sz="5334" b="1" dirty="0">
                <a:solidFill>
                  <a:schemeClr val="bg1"/>
                </a:solidFill>
                <a:latin typeface="Calibri"/>
                <a:cs typeface="Calibri"/>
              </a:rPr>
              <a:t>Increased Student Confidence and Decreased Anxiety through Peer Mentoring Programs</a:t>
            </a:r>
          </a:p>
        </p:txBody>
      </p:sp>
      <p:sp>
        <p:nvSpPr>
          <p:cNvPr id="9" name="Rectangle 8">
            <a:extLst>
              <a:ext uri="{FF2B5EF4-FFF2-40B4-BE49-F238E27FC236}">
                <a16:creationId xmlns:a16="http://schemas.microsoft.com/office/drawing/2014/main" id="{411325AA-82D3-5B49-8212-FEC0FF30155D}"/>
              </a:ext>
            </a:extLst>
          </p:cNvPr>
          <p:cNvSpPr/>
          <p:nvPr/>
        </p:nvSpPr>
        <p:spPr>
          <a:xfrm>
            <a:off x="2581835" y="4402667"/>
            <a:ext cx="9142008" cy="16764000"/>
          </a:xfrm>
          <a:prstGeom prst="rect">
            <a:avLst/>
          </a:prstGeom>
          <a:solidFill>
            <a:schemeClr val="bg2"/>
          </a:solidFill>
          <a:effectLst>
            <a:glow rad="1270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667">
              <a:solidFill>
                <a:schemeClr val="tx1"/>
              </a:solidFill>
            </a:endParaRPr>
          </a:p>
        </p:txBody>
      </p:sp>
      <p:sp>
        <p:nvSpPr>
          <p:cNvPr id="11" name="Rectangle 10">
            <a:extLst>
              <a:ext uri="{FF2B5EF4-FFF2-40B4-BE49-F238E27FC236}">
                <a16:creationId xmlns:a16="http://schemas.microsoft.com/office/drawing/2014/main" id="{7072BF29-A86F-D945-B92B-3A7D12756F35}"/>
              </a:ext>
            </a:extLst>
          </p:cNvPr>
          <p:cNvSpPr/>
          <p:nvPr/>
        </p:nvSpPr>
        <p:spPr>
          <a:xfrm>
            <a:off x="11962902" y="4402667"/>
            <a:ext cx="9142008" cy="16764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a:solidFill>
                <a:schemeClr val="tx1"/>
              </a:solidFill>
            </a:endParaRPr>
          </a:p>
        </p:txBody>
      </p:sp>
      <p:sp>
        <p:nvSpPr>
          <p:cNvPr id="12" name="Rectangle 11">
            <a:extLst>
              <a:ext uri="{FF2B5EF4-FFF2-40B4-BE49-F238E27FC236}">
                <a16:creationId xmlns:a16="http://schemas.microsoft.com/office/drawing/2014/main" id="{65F41D0C-D31E-184E-809D-680E5A7D19C3}"/>
              </a:ext>
            </a:extLst>
          </p:cNvPr>
          <p:cNvSpPr/>
          <p:nvPr/>
        </p:nvSpPr>
        <p:spPr>
          <a:xfrm>
            <a:off x="21302134" y="4402667"/>
            <a:ext cx="9142008" cy="16764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7"/>
          </a:p>
        </p:txBody>
      </p:sp>
      <p:sp>
        <p:nvSpPr>
          <p:cNvPr id="13" name="Rectangle 12">
            <a:extLst>
              <a:ext uri="{FF2B5EF4-FFF2-40B4-BE49-F238E27FC236}">
                <a16:creationId xmlns:a16="http://schemas.microsoft.com/office/drawing/2014/main" id="{2CDF4AA8-759E-8A48-A0E6-59FE4A3B1497}"/>
              </a:ext>
            </a:extLst>
          </p:cNvPr>
          <p:cNvSpPr/>
          <p:nvPr/>
        </p:nvSpPr>
        <p:spPr>
          <a:xfrm>
            <a:off x="2581835" y="4639734"/>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a:t>Introduction</a:t>
            </a:r>
          </a:p>
        </p:txBody>
      </p:sp>
      <p:sp>
        <p:nvSpPr>
          <p:cNvPr id="15" name="TextBox 14">
            <a:extLst>
              <a:ext uri="{FF2B5EF4-FFF2-40B4-BE49-F238E27FC236}">
                <a16:creationId xmlns:a16="http://schemas.microsoft.com/office/drawing/2014/main" id="{54AA6D54-C44A-7149-885D-E11BC5FD42AC}"/>
              </a:ext>
            </a:extLst>
          </p:cNvPr>
          <p:cNvSpPr txBox="1"/>
          <p:nvPr/>
        </p:nvSpPr>
        <p:spPr>
          <a:xfrm>
            <a:off x="2683435" y="5436865"/>
            <a:ext cx="9060350" cy="7734361"/>
          </a:xfrm>
          <a:prstGeom prst="rect">
            <a:avLst/>
          </a:prstGeom>
          <a:noFill/>
        </p:spPr>
        <p:txBody>
          <a:bodyPr wrap="square" lIns="60960" tIns="30480" rIns="60960" bIns="30480" rtlCol="0" anchor="t">
            <a:spAutoFit/>
          </a:bodyPr>
          <a:lstStyle/>
          <a:p>
            <a:r>
              <a:rPr lang="en-US" sz="2933">
                <a:cs typeface="Calibri"/>
              </a:rPr>
              <a:t>The Roseman Curriculum and Cultural Ambassador (RCCA) group was created to allow students to discuss topics of importance with peers and faculty, and to help bring about change and develop a culture of growth as lifelong colleagues. </a:t>
            </a:r>
          </a:p>
          <a:p>
            <a:r>
              <a:rPr lang="en-US" sz="2933">
                <a:cs typeface="Calibri"/>
              </a:rPr>
              <a:t>Students involved in the ambassador group attend a monthly in-person meeting to discuss topics related to the university’s curriculum and culture. A topic of interest was the usefulness of a peer mentor/tutoring program in higher education and bringing such a program to Roseman. </a:t>
            </a:r>
          </a:p>
          <a:p>
            <a:r>
              <a:rPr lang="en-US" sz="2933">
                <a:cs typeface="Calibri"/>
              </a:rPr>
              <a:t>There has not been much research done on peer tutoring at the graduate level, however from data that has been collected in one specific study, “Student evaluations generally indicated that students perceived that their academic performance improved in the course for which they were tutored (83% agreed or strongly agreed)” (White </a:t>
            </a:r>
            <a:r>
              <a:rPr lang="en-US" sz="2933" err="1">
                <a:cs typeface="Calibri"/>
              </a:rPr>
              <a:t>Gaughf</a:t>
            </a:r>
            <a:r>
              <a:rPr lang="en-US" sz="2933">
                <a:cs typeface="Calibri"/>
              </a:rPr>
              <a:t>, N, 2016). </a:t>
            </a:r>
          </a:p>
        </p:txBody>
      </p:sp>
      <p:sp>
        <p:nvSpPr>
          <p:cNvPr id="17" name="Rectangle 16">
            <a:extLst>
              <a:ext uri="{FF2B5EF4-FFF2-40B4-BE49-F238E27FC236}">
                <a16:creationId xmlns:a16="http://schemas.microsoft.com/office/drawing/2014/main" id="{2B33E5DE-B6EA-0048-9736-D97C87E35904}"/>
              </a:ext>
            </a:extLst>
          </p:cNvPr>
          <p:cNvSpPr/>
          <p:nvPr/>
        </p:nvSpPr>
        <p:spPr>
          <a:xfrm>
            <a:off x="2573867" y="15894950"/>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a:t>Methods</a:t>
            </a:r>
          </a:p>
        </p:txBody>
      </p:sp>
      <p:sp>
        <p:nvSpPr>
          <p:cNvPr id="18" name="TextBox 17">
            <a:extLst>
              <a:ext uri="{FF2B5EF4-FFF2-40B4-BE49-F238E27FC236}">
                <a16:creationId xmlns:a16="http://schemas.microsoft.com/office/drawing/2014/main" id="{3480D889-B133-8F46-ADD7-BB6A00F673DD}"/>
              </a:ext>
            </a:extLst>
          </p:cNvPr>
          <p:cNvSpPr txBox="1"/>
          <p:nvPr/>
        </p:nvSpPr>
        <p:spPr>
          <a:xfrm>
            <a:off x="2683435" y="16696534"/>
            <a:ext cx="9004591" cy="4574970"/>
          </a:xfrm>
          <a:prstGeom prst="rect">
            <a:avLst/>
          </a:prstGeom>
          <a:noFill/>
        </p:spPr>
        <p:txBody>
          <a:bodyPr wrap="square" lIns="60960" tIns="30480" rIns="60960" bIns="30480" rtlCol="0" anchor="t">
            <a:spAutoFit/>
          </a:bodyPr>
          <a:lstStyle/>
          <a:p>
            <a:r>
              <a:rPr lang="en-US" sz="2933">
                <a:cs typeface="Calibri"/>
              </a:rPr>
              <a:t>All dental students (D1-D4) at Roseman University were asked to participate in a general survey about their perception of peer mentoring. They were asked questions regarding its effectiveness in increasing confidence in higher education material and reducing test anxiety. Students being tutored in the peer mentor program were asked to participate in a pre and post exam survey with questions including confidence in material, test anxiety, and perception of mentor program before and after exams. (IRB-2022-017)</a:t>
            </a:r>
          </a:p>
        </p:txBody>
      </p:sp>
      <p:sp>
        <p:nvSpPr>
          <p:cNvPr id="23" name="TextBox 22">
            <a:extLst>
              <a:ext uri="{FF2B5EF4-FFF2-40B4-BE49-F238E27FC236}">
                <a16:creationId xmlns:a16="http://schemas.microsoft.com/office/drawing/2014/main" id="{A7B7098E-D027-314B-8C14-67F944BA77E7}"/>
              </a:ext>
            </a:extLst>
          </p:cNvPr>
          <p:cNvSpPr txBox="1"/>
          <p:nvPr/>
        </p:nvSpPr>
        <p:spPr>
          <a:xfrm>
            <a:off x="21424839" y="12383505"/>
            <a:ext cx="9100173" cy="2800382"/>
          </a:xfrm>
          <a:prstGeom prst="rect">
            <a:avLst/>
          </a:prstGeom>
          <a:noFill/>
        </p:spPr>
        <p:txBody>
          <a:bodyPr wrap="square" rtlCol="0">
            <a:spAutoFit/>
          </a:bodyPr>
          <a:lstStyle/>
          <a:p>
            <a:r>
              <a:rPr lang="en-US" sz="2933"/>
              <a:t>Additional research must be done to observe the true effectiveness of tutoring at a graduate level, including surveying students who are utilizing the tutoring program pre- and post-examination. </a:t>
            </a:r>
          </a:p>
          <a:p>
            <a:endParaRPr lang="en-US" sz="2933"/>
          </a:p>
          <a:p>
            <a:endParaRPr lang="en-US" sz="2933"/>
          </a:p>
        </p:txBody>
      </p:sp>
      <p:sp>
        <p:nvSpPr>
          <p:cNvPr id="24" name="Rectangle 23">
            <a:extLst>
              <a:ext uri="{FF2B5EF4-FFF2-40B4-BE49-F238E27FC236}">
                <a16:creationId xmlns:a16="http://schemas.microsoft.com/office/drawing/2014/main" id="{FCC66995-1288-894C-9899-78338EF8459F}"/>
              </a:ext>
            </a:extLst>
          </p:cNvPr>
          <p:cNvSpPr/>
          <p:nvPr/>
        </p:nvSpPr>
        <p:spPr>
          <a:xfrm>
            <a:off x="21310102" y="4661967"/>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a:t>Results</a:t>
            </a:r>
          </a:p>
        </p:txBody>
      </p:sp>
      <p:sp>
        <p:nvSpPr>
          <p:cNvPr id="30" name="Rectangle 29">
            <a:extLst>
              <a:ext uri="{FF2B5EF4-FFF2-40B4-BE49-F238E27FC236}">
                <a16:creationId xmlns:a16="http://schemas.microsoft.com/office/drawing/2014/main" id="{2C29B71E-AFD0-3048-9792-774299D2AD9D}"/>
              </a:ext>
            </a:extLst>
          </p:cNvPr>
          <p:cNvSpPr/>
          <p:nvPr/>
        </p:nvSpPr>
        <p:spPr>
          <a:xfrm>
            <a:off x="2573867" y="13603642"/>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0960" tIns="30480" rIns="60960" bIns="30480" rtlCol="0" anchor="ctr"/>
          <a:lstStyle/>
          <a:p>
            <a:pPr algn="ctr"/>
            <a:r>
              <a:rPr lang="en-US" sz="2667" b="1"/>
              <a:t>Objective</a:t>
            </a:r>
            <a:endParaRPr lang="en-US" sz="857"/>
          </a:p>
        </p:txBody>
      </p:sp>
      <p:sp>
        <p:nvSpPr>
          <p:cNvPr id="31" name="Rectangle 30">
            <a:extLst>
              <a:ext uri="{FF2B5EF4-FFF2-40B4-BE49-F238E27FC236}">
                <a16:creationId xmlns:a16="http://schemas.microsoft.com/office/drawing/2014/main" id="{DE261AC8-EBA4-4643-81FF-57F16DCB08D0}"/>
              </a:ext>
            </a:extLst>
          </p:cNvPr>
          <p:cNvSpPr/>
          <p:nvPr/>
        </p:nvSpPr>
        <p:spPr>
          <a:xfrm>
            <a:off x="21304642" y="8154835"/>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0960" tIns="30480" rIns="60960" bIns="30480" rtlCol="0" anchor="ctr"/>
          <a:lstStyle/>
          <a:p>
            <a:pPr algn="ctr"/>
            <a:r>
              <a:rPr lang="en-US" sz="2667" b="1">
                <a:cs typeface="Calibri"/>
              </a:rPr>
              <a:t>Conclusion</a:t>
            </a:r>
          </a:p>
        </p:txBody>
      </p:sp>
      <p:sp>
        <p:nvSpPr>
          <p:cNvPr id="32" name="TextBox 31">
            <a:extLst>
              <a:ext uri="{FF2B5EF4-FFF2-40B4-BE49-F238E27FC236}">
                <a16:creationId xmlns:a16="http://schemas.microsoft.com/office/drawing/2014/main" id="{4ACA2170-A1D0-EB4F-A3E6-6A2AE9EE8E4D}"/>
              </a:ext>
            </a:extLst>
          </p:cNvPr>
          <p:cNvSpPr txBox="1"/>
          <p:nvPr/>
        </p:nvSpPr>
        <p:spPr>
          <a:xfrm>
            <a:off x="21383357" y="8887331"/>
            <a:ext cx="9077881" cy="2769604"/>
          </a:xfrm>
          <a:prstGeom prst="rect">
            <a:avLst/>
          </a:prstGeom>
          <a:noFill/>
        </p:spPr>
        <p:txBody>
          <a:bodyPr wrap="square" lIns="60960" tIns="30480" rIns="60960" bIns="30480" rtlCol="0" anchor="t">
            <a:spAutoFit/>
          </a:bodyPr>
          <a:lstStyle/>
          <a:p>
            <a:r>
              <a:rPr lang="en-US" sz="2933">
                <a:cs typeface="Calibri"/>
              </a:rPr>
              <a:t>Most graduate students feel some level of stress pre-examination. Based on student perception, there is potential to increase student confidence and decrease student anxiety with the implementation of a peer tutoring program.</a:t>
            </a:r>
            <a:r>
              <a:rPr lang="en-US" sz="2933"/>
              <a:t> More research to be conducted to assess the effectiveness of tutoring at a graduate level.</a:t>
            </a:r>
            <a:endParaRPr lang="en-US" sz="2933">
              <a:solidFill>
                <a:srgbClr val="FF0000"/>
              </a:solidFill>
              <a:highlight>
                <a:srgbClr val="FFFF00"/>
              </a:highlight>
              <a:cs typeface="Calibri"/>
            </a:endParaRPr>
          </a:p>
        </p:txBody>
      </p:sp>
      <p:sp>
        <p:nvSpPr>
          <p:cNvPr id="38" name="Rectangle 37">
            <a:extLst>
              <a:ext uri="{FF2B5EF4-FFF2-40B4-BE49-F238E27FC236}">
                <a16:creationId xmlns:a16="http://schemas.microsoft.com/office/drawing/2014/main" id="{51905DCA-7811-4A97-AAA4-ECE599AFD991}"/>
              </a:ext>
            </a:extLst>
          </p:cNvPr>
          <p:cNvSpPr/>
          <p:nvPr/>
        </p:nvSpPr>
        <p:spPr>
          <a:xfrm>
            <a:off x="11954934" y="4661967"/>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0960" tIns="30480" rIns="60960" bIns="30480" rtlCol="0" anchor="ctr"/>
          <a:lstStyle/>
          <a:p>
            <a:pPr algn="ctr"/>
            <a:r>
              <a:rPr lang="en-US" sz="2667" b="1"/>
              <a:t>Results</a:t>
            </a:r>
            <a:endParaRPr lang="en-US" sz="857"/>
          </a:p>
        </p:txBody>
      </p:sp>
      <p:pic>
        <p:nvPicPr>
          <p:cNvPr id="33" name="Google Shape;28;p1" descr="A close up of a sign&#10;&#10;Description automatically generated">
            <a:extLst>
              <a:ext uri="{FF2B5EF4-FFF2-40B4-BE49-F238E27FC236}">
                <a16:creationId xmlns:a16="http://schemas.microsoft.com/office/drawing/2014/main" id="{D806C9C9-D9EA-2342-87BA-D449383C190A}"/>
              </a:ext>
            </a:extLst>
          </p:cNvPr>
          <p:cNvPicPr preferRelativeResize="0"/>
          <p:nvPr/>
        </p:nvPicPr>
        <p:blipFill rotWithShape="1">
          <a:blip r:embed="rId3">
            <a:alphaModFix/>
          </a:blip>
          <a:srcRect/>
          <a:stretch/>
        </p:blipFill>
        <p:spPr>
          <a:xfrm>
            <a:off x="2997414" y="778934"/>
            <a:ext cx="2576010" cy="2729801"/>
          </a:xfrm>
          <a:prstGeom prst="rect">
            <a:avLst/>
          </a:prstGeom>
          <a:noFill/>
          <a:ln>
            <a:noFill/>
          </a:ln>
        </p:spPr>
      </p:pic>
      <p:pic>
        <p:nvPicPr>
          <p:cNvPr id="34" name="Google Shape;28;p1" descr="A close up of a sign&#10;&#10;Description automatically generated">
            <a:extLst>
              <a:ext uri="{FF2B5EF4-FFF2-40B4-BE49-F238E27FC236}">
                <a16:creationId xmlns:a16="http://schemas.microsoft.com/office/drawing/2014/main" id="{6D762AB7-B6E4-1C42-8D8C-CA5DEA4EF646}"/>
              </a:ext>
            </a:extLst>
          </p:cNvPr>
          <p:cNvPicPr preferRelativeResize="0"/>
          <p:nvPr/>
        </p:nvPicPr>
        <p:blipFill rotWithShape="1">
          <a:blip r:embed="rId3">
            <a:alphaModFix/>
          </a:blip>
          <a:srcRect/>
          <a:stretch/>
        </p:blipFill>
        <p:spPr>
          <a:xfrm>
            <a:off x="27426944" y="773953"/>
            <a:ext cx="2576010" cy="2729801"/>
          </a:xfrm>
          <a:prstGeom prst="rect">
            <a:avLst/>
          </a:prstGeom>
          <a:noFill/>
          <a:ln>
            <a:noFill/>
          </a:ln>
        </p:spPr>
      </p:pic>
      <p:sp>
        <p:nvSpPr>
          <p:cNvPr id="36" name="TextBox 35">
            <a:extLst>
              <a:ext uri="{FF2B5EF4-FFF2-40B4-BE49-F238E27FC236}">
                <a16:creationId xmlns:a16="http://schemas.microsoft.com/office/drawing/2014/main" id="{4CE38BA1-91A4-7247-BBCE-66A6F0726959}"/>
              </a:ext>
            </a:extLst>
          </p:cNvPr>
          <p:cNvSpPr txBox="1"/>
          <p:nvPr/>
        </p:nvSpPr>
        <p:spPr>
          <a:xfrm>
            <a:off x="8050306" y="2451197"/>
            <a:ext cx="16817788" cy="1100622"/>
          </a:xfrm>
          <a:prstGeom prst="rect">
            <a:avLst/>
          </a:prstGeom>
          <a:noFill/>
        </p:spPr>
        <p:txBody>
          <a:bodyPr wrap="square" lIns="60960" tIns="30480" rIns="60960" bIns="30480" anchor="t">
            <a:spAutoFit/>
          </a:bodyPr>
          <a:lstStyle/>
          <a:p>
            <a:pPr algn="ctr">
              <a:lnSpc>
                <a:spcPct val="107916"/>
              </a:lnSpc>
              <a:buClr>
                <a:srgbClr val="000000"/>
              </a:buClr>
              <a:buSzPts val="440"/>
            </a:pPr>
            <a:r>
              <a:rPr lang="en-US" sz="3200" dirty="0">
                <a:solidFill>
                  <a:schemeClr val="bg1"/>
                </a:solidFill>
                <a:cs typeface="Arial"/>
                <a:sym typeface="Arial"/>
              </a:rPr>
              <a:t>Bryce Gardner, Jacob Schvaneveldt, Edward Yeates</a:t>
            </a:r>
            <a:r>
              <a:rPr lang="en-US" sz="3200" dirty="0">
                <a:solidFill>
                  <a:schemeClr val="bg1"/>
                </a:solidFill>
              </a:rPr>
              <a:t>, Rachel Novak </a:t>
            </a:r>
          </a:p>
          <a:p>
            <a:pPr algn="ctr">
              <a:lnSpc>
                <a:spcPct val="107916"/>
              </a:lnSpc>
              <a:buClr>
                <a:srgbClr val="000000"/>
              </a:buClr>
              <a:buSzPts val="440"/>
            </a:pPr>
            <a:r>
              <a:rPr lang="en-US" sz="3200" dirty="0">
                <a:solidFill>
                  <a:schemeClr val="bg1"/>
                </a:solidFill>
                <a:ea typeface="Arial"/>
                <a:cs typeface="Arial"/>
                <a:sym typeface="Arial"/>
              </a:rPr>
              <a:t>Roseman University of Health Sciences, College of Dental Medicine</a:t>
            </a:r>
            <a:endParaRPr lang="en-US" sz="3200" dirty="0">
              <a:solidFill>
                <a:schemeClr val="bg1"/>
              </a:solidFill>
              <a:ea typeface="Arial"/>
              <a:cs typeface="Arial"/>
            </a:endParaRPr>
          </a:p>
        </p:txBody>
      </p:sp>
      <p:sp>
        <p:nvSpPr>
          <p:cNvPr id="42" name="Rectangle 41">
            <a:extLst>
              <a:ext uri="{FF2B5EF4-FFF2-40B4-BE49-F238E27FC236}">
                <a16:creationId xmlns:a16="http://schemas.microsoft.com/office/drawing/2014/main" id="{11E92885-E63D-AF45-96A4-EDEF03FF8B4C}"/>
              </a:ext>
            </a:extLst>
          </p:cNvPr>
          <p:cNvSpPr/>
          <p:nvPr/>
        </p:nvSpPr>
        <p:spPr>
          <a:xfrm>
            <a:off x="21310102" y="11669658"/>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a:t>Future Research</a:t>
            </a:r>
          </a:p>
        </p:txBody>
      </p:sp>
      <p:sp>
        <p:nvSpPr>
          <p:cNvPr id="44" name="TextBox 43">
            <a:extLst>
              <a:ext uri="{FF2B5EF4-FFF2-40B4-BE49-F238E27FC236}">
                <a16:creationId xmlns:a16="http://schemas.microsoft.com/office/drawing/2014/main" id="{51F40B3C-2A47-2A49-B99B-C0E74CA82A20}"/>
              </a:ext>
            </a:extLst>
          </p:cNvPr>
          <p:cNvSpPr txBox="1"/>
          <p:nvPr/>
        </p:nvSpPr>
        <p:spPr>
          <a:xfrm>
            <a:off x="2683435" y="14397581"/>
            <a:ext cx="8662736" cy="1866921"/>
          </a:xfrm>
          <a:prstGeom prst="rect">
            <a:avLst/>
          </a:prstGeom>
          <a:noFill/>
        </p:spPr>
        <p:txBody>
          <a:bodyPr rot="0" spcFirstLastPara="0" vertOverflow="overflow" horzOverflow="overflow" vert="horz" wrap="square" lIns="60960" tIns="30480" rIns="60960" bIns="30480" numCol="1" spcCol="0" rtlCol="0" fromWordArt="0" anchor="t" anchorCtr="0" forceAA="0" compatLnSpc="1">
            <a:prstTxWarp prst="textNoShape">
              <a:avLst/>
            </a:prstTxWarp>
            <a:spAutoFit/>
          </a:bodyPr>
          <a:lstStyle/>
          <a:p>
            <a:r>
              <a:rPr lang="en-US" sz="2933"/>
              <a:t>To determine whether peer tutoring increases student  confidence in graduate level material and reduces test anxiety.</a:t>
            </a:r>
          </a:p>
          <a:p>
            <a:endParaRPr lang="en-US" sz="2933"/>
          </a:p>
        </p:txBody>
      </p:sp>
      <p:sp>
        <p:nvSpPr>
          <p:cNvPr id="2" name="TextBox 1">
            <a:extLst>
              <a:ext uri="{FF2B5EF4-FFF2-40B4-BE49-F238E27FC236}">
                <a16:creationId xmlns:a16="http://schemas.microsoft.com/office/drawing/2014/main" id="{166D79F6-20FD-544A-87A7-AE998D124201}"/>
              </a:ext>
            </a:extLst>
          </p:cNvPr>
          <p:cNvSpPr txBox="1"/>
          <p:nvPr/>
        </p:nvSpPr>
        <p:spPr>
          <a:xfrm>
            <a:off x="-14415247" y="-5199529"/>
            <a:ext cx="184731" cy="224229"/>
          </a:xfrm>
          <a:prstGeom prst="rect">
            <a:avLst/>
          </a:prstGeom>
          <a:noFill/>
        </p:spPr>
        <p:txBody>
          <a:bodyPr wrap="none" rtlCol="0">
            <a:spAutoFit/>
          </a:bodyPr>
          <a:lstStyle/>
          <a:p>
            <a:endParaRPr lang="en-US" sz="857"/>
          </a:p>
        </p:txBody>
      </p:sp>
      <p:sp>
        <p:nvSpPr>
          <p:cNvPr id="4" name="Rectangle 3">
            <a:extLst>
              <a:ext uri="{FF2B5EF4-FFF2-40B4-BE49-F238E27FC236}">
                <a16:creationId xmlns:a16="http://schemas.microsoft.com/office/drawing/2014/main" id="{861347C5-19EC-CB71-0685-E3F08C3EDDD1}"/>
              </a:ext>
            </a:extLst>
          </p:cNvPr>
          <p:cNvSpPr/>
          <p:nvPr/>
        </p:nvSpPr>
        <p:spPr>
          <a:xfrm>
            <a:off x="21294166" y="16396012"/>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0960" tIns="30480" rIns="60960" bIns="30480" rtlCol="0" anchor="ctr"/>
          <a:lstStyle/>
          <a:p>
            <a:pPr algn="ctr"/>
            <a:r>
              <a:rPr lang="en-US" sz="2667" b="1"/>
              <a:t>References</a:t>
            </a:r>
            <a:endParaRPr lang="en-US" sz="857"/>
          </a:p>
        </p:txBody>
      </p:sp>
      <p:pic>
        <p:nvPicPr>
          <p:cNvPr id="20" name="Picture 19">
            <a:extLst>
              <a:ext uri="{FF2B5EF4-FFF2-40B4-BE49-F238E27FC236}">
                <a16:creationId xmlns:a16="http://schemas.microsoft.com/office/drawing/2014/main" id="{3DDA0B80-A428-E6E8-3C4E-6B9FC4B1BADE}"/>
              </a:ext>
            </a:extLst>
          </p:cNvPr>
          <p:cNvPicPr>
            <a:picLocks noChangeAspect="1"/>
          </p:cNvPicPr>
          <p:nvPr/>
        </p:nvPicPr>
        <p:blipFill>
          <a:blip r:embed="rId4"/>
          <a:stretch>
            <a:fillRect/>
          </a:stretch>
        </p:blipFill>
        <p:spPr>
          <a:xfrm>
            <a:off x="14549019" y="16168129"/>
            <a:ext cx="4214027" cy="4214027"/>
          </a:xfrm>
          <a:prstGeom prst="rect">
            <a:avLst/>
          </a:prstGeom>
        </p:spPr>
      </p:pic>
      <p:pic>
        <p:nvPicPr>
          <p:cNvPr id="22" name="Picture 21">
            <a:extLst>
              <a:ext uri="{FF2B5EF4-FFF2-40B4-BE49-F238E27FC236}">
                <a16:creationId xmlns:a16="http://schemas.microsoft.com/office/drawing/2014/main" id="{6DD8191F-E1AB-EE87-C61F-E03473E07813}"/>
              </a:ext>
            </a:extLst>
          </p:cNvPr>
          <p:cNvPicPr>
            <a:picLocks noChangeAspect="1"/>
          </p:cNvPicPr>
          <p:nvPr/>
        </p:nvPicPr>
        <p:blipFill rotWithShape="1">
          <a:blip r:embed="rId5"/>
          <a:srcRect l="24028" t="20100" r="24097" b="9799"/>
          <a:stretch/>
        </p:blipFill>
        <p:spPr>
          <a:xfrm>
            <a:off x="12181422" y="10579824"/>
            <a:ext cx="8750660" cy="4409776"/>
          </a:xfrm>
          <a:prstGeom prst="rect">
            <a:avLst/>
          </a:prstGeom>
        </p:spPr>
      </p:pic>
      <p:pic>
        <p:nvPicPr>
          <p:cNvPr id="28" name="Picture 27" descr="Chart, bar chart&#10;&#10;Description automatically generated">
            <a:extLst>
              <a:ext uri="{FF2B5EF4-FFF2-40B4-BE49-F238E27FC236}">
                <a16:creationId xmlns:a16="http://schemas.microsoft.com/office/drawing/2014/main" id="{DC003BDC-048B-F1D7-4AA9-D0905E249151}"/>
              </a:ext>
            </a:extLst>
          </p:cNvPr>
          <p:cNvPicPr>
            <a:picLocks noChangeAspect="1"/>
          </p:cNvPicPr>
          <p:nvPr/>
        </p:nvPicPr>
        <p:blipFill>
          <a:blip r:embed="rId6"/>
          <a:stretch>
            <a:fillRect/>
          </a:stretch>
        </p:blipFill>
        <p:spPr>
          <a:xfrm>
            <a:off x="12199528" y="5940367"/>
            <a:ext cx="4364183" cy="3048000"/>
          </a:xfrm>
          <a:prstGeom prst="rect">
            <a:avLst/>
          </a:prstGeom>
        </p:spPr>
      </p:pic>
      <p:pic>
        <p:nvPicPr>
          <p:cNvPr id="40" name="Picture 39" descr="Chart, bar chart&#10;&#10;Description automatically generated">
            <a:extLst>
              <a:ext uri="{FF2B5EF4-FFF2-40B4-BE49-F238E27FC236}">
                <a16:creationId xmlns:a16="http://schemas.microsoft.com/office/drawing/2014/main" id="{2412C99B-7DBA-3644-F20B-16186006A727}"/>
              </a:ext>
            </a:extLst>
          </p:cNvPr>
          <p:cNvPicPr>
            <a:picLocks noChangeAspect="1"/>
          </p:cNvPicPr>
          <p:nvPr/>
        </p:nvPicPr>
        <p:blipFill>
          <a:blip r:embed="rId7"/>
          <a:stretch>
            <a:fillRect/>
          </a:stretch>
        </p:blipFill>
        <p:spPr>
          <a:xfrm>
            <a:off x="16641423" y="5940367"/>
            <a:ext cx="4364183" cy="3048000"/>
          </a:xfrm>
          <a:prstGeom prst="rect">
            <a:avLst/>
          </a:prstGeom>
        </p:spPr>
      </p:pic>
      <p:sp>
        <p:nvSpPr>
          <p:cNvPr id="46" name="TextBox 45">
            <a:extLst>
              <a:ext uri="{FF2B5EF4-FFF2-40B4-BE49-F238E27FC236}">
                <a16:creationId xmlns:a16="http://schemas.microsoft.com/office/drawing/2014/main" id="{AB59F4C7-E788-95D3-FFBB-1F7C4C84AA61}"/>
              </a:ext>
            </a:extLst>
          </p:cNvPr>
          <p:cNvSpPr txBox="1"/>
          <p:nvPr/>
        </p:nvSpPr>
        <p:spPr>
          <a:xfrm>
            <a:off x="12254947" y="5691142"/>
            <a:ext cx="2342235" cy="224229"/>
          </a:xfrm>
          <a:prstGeom prst="rect">
            <a:avLst/>
          </a:prstGeom>
          <a:noFill/>
        </p:spPr>
        <p:txBody>
          <a:bodyPr wrap="square" rtlCol="0">
            <a:spAutoFit/>
          </a:bodyPr>
          <a:lstStyle/>
          <a:p>
            <a:r>
              <a:rPr lang="en-US" sz="857"/>
              <a:t>Figure 1</a:t>
            </a:r>
          </a:p>
        </p:txBody>
      </p:sp>
      <p:sp>
        <p:nvSpPr>
          <p:cNvPr id="48" name="TextBox 47">
            <a:extLst>
              <a:ext uri="{FF2B5EF4-FFF2-40B4-BE49-F238E27FC236}">
                <a16:creationId xmlns:a16="http://schemas.microsoft.com/office/drawing/2014/main" id="{49CD689D-CA1B-0BFC-F208-A707E8BBF4D1}"/>
              </a:ext>
            </a:extLst>
          </p:cNvPr>
          <p:cNvSpPr txBox="1"/>
          <p:nvPr/>
        </p:nvSpPr>
        <p:spPr>
          <a:xfrm>
            <a:off x="12254946" y="20601712"/>
            <a:ext cx="8603613" cy="420564"/>
          </a:xfrm>
          <a:prstGeom prst="rect">
            <a:avLst/>
          </a:prstGeom>
          <a:noFill/>
        </p:spPr>
        <p:txBody>
          <a:bodyPr wrap="square" rtlCol="0">
            <a:spAutoFit/>
          </a:bodyPr>
          <a:lstStyle/>
          <a:p>
            <a:r>
              <a:rPr lang="en-US" sz="2133">
                <a:cs typeface="Calibri"/>
              </a:rPr>
              <a:t>Figure 4: QR code with link to schedule for tutoring session. </a:t>
            </a:r>
            <a:endParaRPr lang="en-US" sz="2133"/>
          </a:p>
        </p:txBody>
      </p:sp>
      <p:sp>
        <p:nvSpPr>
          <p:cNvPr id="49" name="TextBox 48">
            <a:extLst>
              <a:ext uri="{FF2B5EF4-FFF2-40B4-BE49-F238E27FC236}">
                <a16:creationId xmlns:a16="http://schemas.microsoft.com/office/drawing/2014/main" id="{3A4FFD97-F82D-A02E-5090-F3ACE098F537}"/>
              </a:ext>
            </a:extLst>
          </p:cNvPr>
          <p:cNvSpPr txBox="1"/>
          <p:nvPr/>
        </p:nvSpPr>
        <p:spPr>
          <a:xfrm>
            <a:off x="16614588" y="5691142"/>
            <a:ext cx="2342235" cy="224229"/>
          </a:xfrm>
          <a:prstGeom prst="rect">
            <a:avLst/>
          </a:prstGeom>
          <a:noFill/>
        </p:spPr>
        <p:txBody>
          <a:bodyPr wrap="square" rtlCol="0">
            <a:spAutoFit/>
          </a:bodyPr>
          <a:lstStyle/>
          <a:p>
            <a:r>
              <a:rPr lang="en-US" sz="857"/>
              <a:t>Figure 2</a:t>
            </a:r>
          </a:p>
        </p:txBody>
      </p:sp>
      <p:sp>
        <p:nvSpPr>
          <p:cNvPr id="50" name="TextBox 49">
            <a:extLst>
              <a:ext uri="{FF2B5EF4-FFF2-40B4-BE49-F238E27FC236}">
                <a16:creationId xmlns:a16="http://schemas.microsoft.com/office/drawing/2014/main" id="{31EEE94B-07F5-4522-9ABC-6A8768F73187}"/>
              </a:ext>
            </a:extLst>
          </p:cNvPr>
          <p:cNvSpPr txBox="1"/>
          <p:nvPr/>
        </p:nvSpPr>
        <p:spPr>
          <a:xfrm>
            <a:off x="21507966" y="17139498"/>
            <a:ext cx="8828598" cy="4624856"/>
          </a:xfrm>
          <a:prstGeom prst="rect">
            <a:avLst/>
          </a:prstGeom>
          <a:noFill/>
        </p:spPr>
        <p:txBody>
          <a:bodyPr wrap="square" lIns="60960" tIns="30480" rIns="60960" bIns="30480" rtlCol="0" anchor="t">
            <a:spAutoFit/>
          </a:bodyPr>
          <a:lstStyle/>
          <a:p>
            <a:r>
              <a:rPr lang="en-US" sz="2933">
                <a:ea typeface="Calibri" panose="020F0502020204030204" pitchFamily="34" charset="0"/>
                <a:cs typeface="Calibri"/>
              </a:rPr>
              <a:t>Santee, J., &amp; Garavalia, L. (2006). Peer Tutoring Programs in Health Professions Schools. </a:t>
            </a:r>
            <a:r>
              <a:rPr lang="en-US" sz="2933" i="1">
                <a:ea typeface="Calibri" panose="020F0502020204030204" pitchFamily="34" charset="0"/>
                <a:cs typeface="Calibri"/>
              </a:rPr>
              <a:t>American Journal of Pharmaceutical Education</a:t>
            </a:r>
            <a:r>
              <a:rPr lang="en-US" sz="2933">
                <a:ea typeface="Calibri" panose="020F0502020204030204" pitchFamily="34" charset="0"/>
                <a:cs typeface="Calibri"/>
              </a:rPr>
              <a:t>, </a:t>
            </a:r>
            <a:r>
              <a:rPr lang="en-US" sz="2933" i="1">
                <a:ea typeface="Calibri" panose="020F0502020204030204" pitchFamily="34" charset="0"/>
                <a:cs typeface="Calibri"/>
              </a:rPr>
              <a:t>70</a:t>
            </a:r>
            <a:r>
              <a:rPr lang="en-US" sz="2933">
                <a:ea typeface="Calibri" panose="020F0502020204030204" pitchFamily="34" charset="0"/>
                <a:cs typeface="Calibri"/>
              </a:rPr>
              <a:t>(3), 1–10. </a:t>
            </a:r>
            <a:r>
              <a:rPr lang="en-US" sz="2933" u="sng">
                <a:ea typeface="Calibri" panose="020F0502020204030204" pitchFamily="34" charset="0"/>
                <a:cs typeface="Calibri"/>
                <a:hlinkClick r:id="rId8">
                  <a:extLst>
                    <a:ext uri="{A12FA001-AC4F-418D-AE19-62706E023703}">
                      <ahyp:hlinkClr xmlns:ahyp="http://schemas.microsoft.com/office/drawing/2018/hyperlinkcolor" val="tx"/>
                    </a:ext>
                  </a:extLst>
                </a:hlinkClick>
              </a:rPr>
              <a:t>https://doi-org.roseman.idm.oclc.org/10.5688/aj700370</a:t>
            </a:r>
            <a:endParaRPr lang="en-US" sz="2933" u="sng">
              <a:ea typeface="Calibri" panose="020F0502020204030204" pitchFamily="34" charset="0"/>
              <a:cs typeface="Calibri"/>
            </a:endParaRPr>
          </a:p>
          <a:p>
            <a:r>
              <a:rPr lang="en-US" sz="2933">
                <a:ea typeface="Calibri" panose="020F0502020204030204" pitchFamily="34" charset="0"/>
                <a:cs typeface="Calibri"/>
              </a:rPr>
              <a:t>White Gaughf, N., &amp; Smith Foster, P. (2016). Implementing a Centralized Institutional Peer Tutoring Program. </a:t>
            </a:r>
            <a:r>
              <a:rPr lang="en-US" sz="2933" i="1">
                <a:ea typeface="Calibri" panose="020F0502020204030204" pitchFamily="34" charset="0"/>
                <a:cs typeface="Calibri"/>
              </a:rPr>
              <a:t>Education for Health: Change in Learning &amp; Practice</a:t>
            </a:r>
            <a:r>
              <a:rPr lang="en-US" sz="2933">
                <a:ea typeface="Calibri" panose="020F0502020204030204" pitchFamily="34" charset="0"/>
                <a:cs typeface="Calibri"/>
              </a:rPr>
              <a:t>, </a:t>
            </a:r>
            <a:r>
              <a:rPr lang="en-US" sz="2933" i="1">
                <a:ea typeface="Calibri" panose="020F0502020204030204" pitchFamily="34" charset="0"/>
                <a:cs typeface="Calibri"/>
              </a:rPr>
              <a:t>29</a:t>
            </a:r>
            <a:r>
              <a:rPr lang="en-US" sz="2933">
                <a:ea typeface="Calibri" panose="020F0502020204030204" pitchFamily="34" charset="0"/>
                <a:cs typeface="Calibri"/>
              </a:rPr>
              <a:t>(2), 148–151. </a:t>
            </a:r>
            <a:r>
              <a:rPr lang="en-US" sz="2933" u="sng">
                <a:ea typeface="Calibri" panose="020F0502020204030204" pitchFamily="34" charset="0"/>
                <a:cs typeface="Calibri"/>
                <a:hlinkClick r:id="rId9">
                  <a:extLst>
                    <a:ext uri="{A12FA001-AC4F-418D-AE19-62706E023703}">
                      <ahyp:hlinkClr xmlns:ahyp="http://schemas.microsoft.com/office/drawing/2018/hyperlinkcolor" val="tx"/>
                    </a:ext>
                  </a:extLst>
                </a:hlinkClick>
              </a:rPr>
              <a:t>https://doi-org.roseman.idm.oclc.org/10.4103/1357-6283.188773</a:t>
            </a:r>
            <a:endParaRPr lang="en-US" sz="2933">
              <a:ea typeface="Calibri" panose="020F0502020204030204" pitchFamily="34" charset="0"/>
              <a:cs typeface="Calibri"/>
            </a:endParaRPr>
          </a:p>
          <a:p>
            <a:endParaRPr lang="en-US" sz="2400">
              <a:latin typeface="Calibri" panose="020F0502020204030204" pitchFamily="34" charset="0"/>
              <a:ea typeface="Calibri" panose="020F0502020204030204" pitchFamily="34" charset="0"/>
              <a:cs typeface="Calibri" panose="020F0502020204030204" pitchFamily="34" charset="0"/>
            </a:endParaRPr>
          </a:p>
          <a:p>
            <a:endParaRPr lang="en-US" sz="857"/>
          </a:p>
        </p:txBody>
      </p:sp>
      <p:sp>
        <p:nvSpPr>
          <p:cNvPr id="51" name="TextBox 50">
            <a:extLst>
              <a:ext uri="{FF2B5EF4-FFF2-40B4-BE49-F238E27FC236}">
                <a16:creationId xmlns:a16="http://schemas.microsoft.com/office/drawing/2014/main" id="{CC1CCC38-1147-DB5B-F18A-DA9DC731F98E}"/>
              </a:ext>
            </a:extLst>
          </p:cNvPr>
          <p:cNvSpPr txBox="1"/>
          <p:nvPr/>
        </p:nvSpPr>
        <p:spPr>
          <a:xfrm>
            <a:off x="21424839" y="5384690"/>
            <a:ext cx="8733487" cy="2769604"/>
          </a:xfrm>
          <a:prstGeom prst="rect">
            <a:avLst/>
          </a:prstGeom>
          <a:noFill/>
        </p:spPr>
        <p:txBody>
          <a:bodyPr wrap="square" lIns="60960" tIns="30480" rIns="60960" bIns="30480" rtlCol="0" anchor="t">
            <a:spAutoFit/>
          </a:bodyPr>
          <a:lstStyle/>
          <a:p>
            <a:r>
              <a:rPr lang="en-US" sz="2933"/>
              <a:t>Results collected from 36 Roseman dental students in a survey sent schoolwide. 61% of students reported feeling some level of stress pre-examination. 54% of students reported that tutoring would help them to feel less stressed for an exam, while 66% reported that they would feel more prepared for exams with tutoring.</a:t>
            </a:r>
            <a:endParaRPr lang="en-US" sz="2933">
              <a:solidFill>
                <a:srgbClr val="FF0000"/>
              </a:solidFill>
              <a:highlight>
                <a:srgbClr val="FFFF00"/>
              </a:highlight>
              <a:cs typeface="Calibri"/>
            </a:endParaRPr>
          </a:p>
        </p:txBody>
      </p:sp>
      <p:sp>
        <p:nvSpPr>
          <p:cNvPr id="35" name="TextBox 34">
            <a:extLst>
              <a:ext uri="{FF2B5EF4-FFF2-40B4-BE49-F238E27FC236}">
                <a16:creationId xmlns:a16="http://schemas.microsoft.com/office/drawing/2014/main" id="{18675494-FD1D-42BF-B339-75C52AE2A377}"/>
              </a:ext>
            </a:extLst>
          </p:cNvPr>
          <p:cNvSpPr txBox="1"/>
          <p:nvPr/>
        </p:nvSpPr>
        <p:spPr>
          <a:xfrm>
            <a:off x="12328836" y="9120902"/>
            <a:ext cx="8603613" cy="1077026"/>
          </a:xfrm>
          <a:prstGeom prst="rect">
            <a:avLst/>
          </a:prstGeom>
          <a:noFill/>
        </p:spPr>
        <p:txBody>
          <a:bodyPr wrap="square" rtlCol="0">
            <a:spAutoFit/>
          </a:bodyPr>
          <a:lstStyle/>
          <a:p>
            <a:r>
              <a:rPr lang="en-US" sz="2133"/>
              <a:t>Figures 1 and 2: data collected from the general survey </a:t>
            </a:r>
            <a:r>
              <a:rPr lang="en-US" sz="2133">
                <a:cs typeface="Calibri"/>
              </a:rPr>
              <a:t>about their perception of peer mentoring and the effectiveness in increasing confidence in higher education material and reducing test anxiety.</a:t>
            </a:r>
          </a:p>
        </p:txBody>
      </p:sp>
      <p:sp>
        <p:nvSpPr>
          <p:cNvPr id="37" name="TextBox 36">
            <a:extLst>
              <a:ext uri="{FF2B5EF4-FFF2-40B4-BE49-F238E27FC236}">
                <a16:creationId xmlns:a16="http://schemas.microsoft.com/office/drawing/2014/main" id="{D31D2582-A572-4686-BF1A-BF63CE829917}"/>
              </a:ext>
            </a:extLst>
          </p:cNvPr>
          <p:cNvSpPr txBox="1"/>
          <p:nvPr/>
        </p:nvSpPr>
        <p:spPr>
          <a:xfrm>
            <a:off x="12356546" y="15161484"/>
            <a:ext cx="8603613" cy="748795"/>
          </a:xfrm>
          <a:prstGeom prst="rect">
            <a:avLst/>
          </a:prstGeom>
          <a:noFill/>
        </p:spPr>
        <p:txBody>
          <a:bodyPr wrap="square" rtlCol="0">
            <a:spAutoFit/>
          </a:bodyPr>
          <a:lstStyle/>
          <a:p>
            <a:r>
              <a:rPr lang="en-US" sz="2133">
                <a:cs typeface="Calibri"/>
              </a:rPr>
              <a:t>Figure 3: The scheduling program used for tutoring session sign up. Scheduling is done through Calendly.com. </a:t>
            </a:r>
          </a:p>
        </p:txBody>
      </p:sp>
      <p:sp>
        <p:nvSpPr>
          <p:cNvPr id="3" name="Rectangle 2">
            <a:extLst>
              <a:ext uri="{FF2B5EF4-FFF2-40B4-BE49-F238E27FC236}">
                <a16:creationId xmlns:a16="http://schemas.microsoft.com/office/drawing/2014/main" id="{DE6A6665-3AFE-E26B-96FB-206CEC768A8D}"/>
              </a:ext>
            </a:extLst>
          </p:cNvPr>
          <p:cNvSpPr/>
          <p:nvPr/>
        </p:nvSpPr>
        <p:spPr>
          <a:xfrm>
            <a:off x="21310102" y="14205204"/>
            <a:ext cx="9142008" cy="677333"/>
          </a:xfrm>
          <a:prstGeom prst="rect">
            <a:avLst/>
          </a:prstGeom>
          <a:solidFill>
            <a:schemeClr val="tx2">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0960" tIns="30480" rIns="60960" bIns="30480" rtlCol="0" anchor="ctr"/>
          <a:lstStyle/>
          <a:p>
            <a:pPr algn="ctr"/>
            <a:r>
              <a:rPr lang="en-US" sz="2667" b="1"/>
              <a:t>Acknowledgements</a:t>
            </a:r>
            <a:endParaRPr lang="en-US" sz="857"/>
          </a:p>
        </p:txBody>
      </p:sp>
      <p:sp>
        <p:nvSpPr>
          <p:cNvPr id="6" name="TextBox 5">
            <a:extLst>
              <a:ext uri="{FF2B5EF4-FFF2-40B4-BE49-F238E27FC236}">
                <a16:creationId xmlns:a16="http://schemas.microsoft.com/office/drawing/2014/main" id="{DDDB58B2-1A03-117B-FC37-05D7F2F0C94D}"/>
              </a:ext>
            </a:extLst>
          </p:cNvPr>
          <p:cNvSpPr txBox="1"/>
          <p:nvPr/>
        </p:nvSpPr>
        <p:spPr>
          <a:xfrm>
            <a:off x="21424839" y="14977341"/>
            <a:ext cx="9100173" cy="1866921"/>
          </a:xfrm>
          <a:prstGeom prst="rect">
            <a:avLst/>
          </a:prstGeom>
          <a:noFill/>
        </p:spPr>
        <p:txBody>
          <a:bodyPr wrap="square" lIns="60960" tIns="30480" rIns="60960" bIns="30480" rtlCol="0" anchor="t">
            <a:spAutoFit/>
          </a:bodyPr>
          <a:lstStyle/>
          <a:p>
            <a:r>
              <a:rPr lang="en-US" sz="2933">
                <a:cs typeface="Calibri"/>
              </a:rPr>
              <a:t>We appreciate the efforts of our tutors, Amir Faraji, Claire Reilly, Golnoush Zakeri, Sumaya Al Kalla and Sameem Norooz.</a:t>
            </a:r>
            <a:endParaRPr lang="en-US" sz="2933"/>
          </a:p>
          <a:p>
            <a:endParaRPr lang="en-US" sz="2933"/>
          </a:p>
        </p:txBody>
      </p:sp>
    </p:spTree>
    <p:extLst>
      <p:ext uri="{BB962C8B-B14F-4D97-AF65-F5344CB8AC3E}">
        <p14:creationId xmlns:p14="http://schemas.microsoft.com/office/powerpoint/2010/main" val="271068502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622</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Georgia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Novak</dc:creator>
  <cp:lastModifiedBy>Bryce Gardner</cp:lastModifiedBy>
  <cp:revision>15</cp:revision>
  <dcterms:created xsi:type="dcterms:W3CDTF">2021-06-21T17:36:17Z</dcterms:created>
  <dcterms:modified xsi:type="dcterms:W3CDTF">2022-12-16T22:58:05Z</dcterms:modified>
</cp:coreProperties>
</file>