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434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493E0B-2DAF-46D1-8216-097FD7791491}" v="1" dt="2023-01-30T21:21:07.5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108" d="100"/>
          <a:sy n="108" d="100"/>
        </p:scale>
        <p:origin x="678"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33A11C-F1EC-904F-BAF7-509F1CDDB036}"/>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CD7558C0-BF17-154E-B11D-1FFAE8D4A187}"/>
              </a:ext>
            </a:extLst>
          </p:cNvPr>
          <p:cNvPicPr>
            <a:picLocks noChangeAspect="1"/>
          </p:cNvPicPr>
          <p:nvPr userDrawn="1"/>
        </p:nvPicPr>
        <p:blipFill>
          <a:blip r:embed="rId2"/>
          <a:stretch>
            <a:fillRect/>
          </a:stretch>
        </p:blipFill>
        <p:spPr>
          <a:xfrm>
            <a:off x="0" y="0"/>
            <a:ext cx="12252960" cy="6892291"/>
          </a:xfrm>
          <a:prstGeom prst="rect">
            <a:avLst/>
          </a:prstGeom>
        </p:spPr>
      </p:pic>
      <p:sp>
        <p:nvSpPr>
          <p:cNvPr id="2" name="Title 1">
            <a:extLst>
              <a:ext uri="{FF2B5EF4-FFF2-40B4-BE49-F238E27FC236}">
                <a16:creationId xmlns:a16="http://schemas.microsoft.com/office/drawing/2014/main" id="{CB050A6C-D432-3E4F-B902-8DC45D28ADEB}"/>
              </a:ext>
            </a:extLst>
          </p:cNvPr>
          <p:cNvSpPr>
            <a:spLocks noGrp="1"/>
          </p:cNvSpPr>
          <p:nvPr>
            <p:ph type="ctrTitle"/>
          </p:nvPr>
        </p:nvSpPr>
        <p:spPr>
          <a:xfrm>
            <a:off x="1524000" y="2953264"/>
            <a:ext cx="9144000" cy="1384601"/>
          </a:xfrm>
        </p:spPr>
        <p:txBody>
          <a:bodyPr anchor="b"/>
          <a:lstStyle>
            <a:lvl1pPr algn="ctr">
              <a:defRPr sz="60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6BBD61B0-EE00-C341-891D-8D5C71ECB124}"/>
              </a:ext>
            </a:extLst>
          </p:cNvPr>
          <p:cNvSpPr>
            <a:spLocks noGrp="1"/>
          </p:cNvSpPr>
          <p:nvPr>
            <p:ph type="subTitle" idx="1"/>
          </p:nvPr>
        </p:nvSpPr>
        <p:spPr>
          <a:xfrm>
            <a:off x="1524000" y="4436076"/>
            <a:ext cx="9144000" cy="1519880"/>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4000645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38146-2C1D-D14B-BCE9-F5E6005919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DC885D-462E-514D-8B1F-3C8D6B38C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9743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5B8395-0025-5244-BF8A-BA92748D4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B1315B7-41B8-CC4F-854B-4C2713A26B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7836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A6F73-1CD7-E44C-AF60-62128A51E6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831A64-4FCF-114D-B184-0BBCF6AA31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136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E2EFF-90F4-CD47-88B2-E9F8C54E7B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7D1D1A-5277-5D47-8D31-54C8C1E55D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235052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0A382-03AC-BD42-BC48-71CB23E4C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B45E01-F097-5743-A6C4-5F138CC8A8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64BDA9-57CF-8244-9F93-D601F88AEC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05074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923D2-A8CD-214C-BA87-F822CC0A9B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DFFE08-BC2B-C849-A503-361969031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E392BA-D1B5-9047-B377-75AF0F7C86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5EE525-BC4A-6540-8137-C6559F1B59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B2790D-0339-F74D-9D0E-BBEA66D976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1269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22FC9-6B9E-E349-938C-AB35B6DD677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83116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40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C88D1-9BB2-004E-8884-93C46150F2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2E9312-A984-C34C-9D53-112211BD2B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0A1852-863E-624E-A0EB-783C7A2FA3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006272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FDCDA-A5AE-8749-A33A-CE053E5236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117C46A-AFF9-734A-A8B1-FA14013F20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2FD809-3D0D-5942-8604-1C61BEA80E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782174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9E9413-367C-294E-A07E-C922AA321A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D4AC129-E5B7-F64B-A8CC-5CC82C0322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A picture containing text&#10;&#10;Description automatically generated">
            <a:extLst>
              <a:ext uri="{FF2B5EF4-FFF2-40B4-BE49-F238E27FC236}">
                <a16:creationId xmlns:a16="http://schemas.microsoft.com/office/drawing/2014/main" id="{70E76588-593A-DF08-582D-EAB0AD52DCF6}"/>
              </a:ext>
            </a:extLst>
          </p:cNvPr>
          <p:cNvPicPr>
            <a:picLocks noChangeAspect="1"/>
          </p:cNvPicPr>
          <p:nvPr userDrawn="1"/>
        </p:nvPicPr>
        <p:blipFill>
          <a:blip r:embed="rId13"/>
          <a:stretch>
            <a:fillRect/>
          </a:stretch>
        </p:blipFill>
        <p:spPr>
          <a:xfrm>
            <a:off x="0" y="-167640"/>
            <a:ext cx="12192000" cy="7035800"/>
          </a:xfrm>
          <a:prstGeom prst="rect">
            <a:avLst/>
          </a:prstGeom>
        </p:spPr>
      </p:pic>
    </p:spTree>
    <p:extLst>
      <p:ext uri="{BB962C8B-B14F-4D97-AF65-F5344CB8AC3E}">
        <p14:creationId xmlns:p14="http://schemas.microsoft.com/office/powerpoint/2010/main" val="3637601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43434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33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33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333"/>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33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ciencedirect.com/science/article/pii/S155730" TargetMode="External"/><Relationship Id="rId7" Type="http://schemas.openxmlformats.org/officeDocument/2006/relationships/hyperlink" Target="https://www.flickr.com/photos/182229932@N07/49019137101" TargetMode="External"/><Relationship Id="rId2" Type="http://schemas.openxmlformats.org/officeDocument/2006/relationships/hyperlink" Target="https://journals.healio.com/doi/full/10.3928/01484834-20200921-02" TargetMode="Externa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hyperlink" Target="https://usq.pressbooks.pub/traumainformedpractice/chapter/6-2-the-teacher-must-survive-self-care-and-managing-secondary-trauma/"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48B6F-83CB-468C-918F-D0FE466048AD}"/>
              </a:ext>
            </a:extLst>
          </p:cNvPr>
          <p:cNvSpPr>
            <a:spLocks noGrp="1"/>
          </p:cNvSpPr>
          <p:nvPr>
            <p:ph type="title"/>
          </p:nvPr>
        </p:nvSpPr>
        <p:spPr>
          <a:xfrm>
            <a:off x="838200" y="328612"/>
            <a:ext cx="10515600" cy="1325563"/>
          </a:xfrm>
        </p:spPr>
        <p:txBody>
          <a:bodyPr>
            <a:normAutofit fontScale="90000"/>
          </a:bodyPr>
          <a:lstStyle/>
          <a:p>
            <a:pPr algn="ctr"/>
            <a:r>
              <a:rPr lang="en-US" sz="3200" dirty="0">
                <a:latin typeface="Abadi" panose="020B0604020104020204" pitchFamily="34" charset="0"/>
              </a:rPr>
              <a:t>Nurse Educator Transition into Academia:  Lived Experience</a:t>
            </a:r>
            <a:br>
              <a:rPr lang="en-US" sz="3200" dirty="0">
                <a:latin typeface="Abadi" panose="020B0604020104020204" pitchFamily="34" charset="0"/>
              </a:rPr>
            </a:br>
            <a:r>
              <a:rPr lang="en-US" sz="2000" dirty="0">
                <a:latin typeface="Abadi" panose="020B0604020104020204" pitchFamily="34" charset="0"/>
              </a:rPr>
              <a:t>Marika Chunyk, MSN, APRN, FNP-BC¹ &amp; Marife Aczon-Armstrong, PhD, RN-BC¹</a:t>
            </a:r>
            <a:br>
              <a:rPr lang="en-US" sz="2200" dirty="0">
                <a:latin typeface="Abadi" panose="020B0604020104020204" pitchFamily="34" charset="0"/>
              </a:rPr>
            </a:br>
            <a:r>
              <a:rPr lang="en-US" sz="1800" dirty="0">
                <a:latin typeface="Abadi" panose="020B0604020104020204" pitchFamily="34" charset="0"/>
              </a:rPr>
              <a:t>¹Roseman University of Health Sciences College of Nursing</a:t>
            </a:r>
            <a:br>
              <a:rPr lang="en-US" sz="2800" dirty="0">
                <a:latin typeface="Abadi" panose="020B0604020104020204" pitchFamily="34" charset="0"/>
              </a:rPr>
            </a:br>
            <a:endParaRPr lang="en-US" sz="2800" dirty="0">
              <a:latin typeface="Abadi" panose="020B0604020104020204" pitchFamily="34" charset="0"/>
            </a:endParaRPr>
          </a:p>
        </p:txBody>
      </p:sp>
      <p:sp>
        <p:nvSpPr>
          <p:cNvPr id="3" name="Content Placeholder 2">
            <a:extLst>
              <a:ext uri="{FF2B5EF4-FFF2-40B4-BE49-F238E27FC236}">
                <a16:creationId xmlns:a16="http://schemas.microsoft.com/office/drawing/2014/main" id="{7E165656-D1DD-4B14-B645-D8B850F77C7E}"/>
              </a:ext>
            </a:extLst>
          </p:cNvPr>
          <p:cNvSpPr>
            <a:spLocks noGrp="1"/>
          </p:cNvSpPr>
          <p:nvPr>
            <p:ph idx="1"/>
          </p:nvPr>
        </p:nvSpPr>
        <p:spPr>
          <a:xfrm>
            <a:off x="248533" y="1109709"/>
            <a:ext cx="3182317" cy="4154749"/>
          </a:xfrm>
        </p:spPr>
        <p:txBody>
          <a:bodyPr>
            <a:noAutofit/>
          </a:bodyPr>
          <a:lstStyle/>
          <a:p>
            <a:pPr marL="0" indent="0" algn="just">
              <a:buNone/>
            </a:pPr>
            <a:r>
              <a:rPr lang="en-US" sz="800" b="1" dirty="0">
                <a:latin typeface="Times New Roman" panose="02020603050405020304" pitchFamily="18" charset="0"/>
                <a:cs typeface="Times New Roman" panose="02020603050405020304" pitchFamily="18" charset="0"/>
              </a:rPr>
              <a:t>Purpose:  </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Transitioning from bedside nursing to part-time faculty to full-time academia can be challenging.  Orientation, mentorship, and faculty development are essential in helping with the best transition.  Learning this new role of full-time academia is both demanding and rewarding.  The shortage of nursing faculty translates to fewer student admissions into the nursing programs across the country.  There is an intrinsic connection between the nursing shortage and nursing faculty shortage (Shipman, 2008).  The nursing shortage jeopardizes the quality and safety of patient care.  The transition made it more challenging with the COVID-19 global pandemic forcing faculty to fast learning new platform to deliver teaching concepts and materials through on-line</a:t>
            </a:r>
            <a:r>
              <a:rPr lang="en-US" sz="800" dirty="0">
                <a:latin typeface="Times New Roman" panose="02020603050405020304" pitchFamily="18" charset="0"/>
                <a:ea typeface="Calibri" panose="020F0502020204030204" pitchFamily="34" charset="0"/>
                <a:cs typeface="Times New Roman" panose="02020603050405020304" pitchFamily="18" charset="0"/>
              </a:rPr>
              <a:t> (Stamps et al, 2020).</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r>
              <a:rPr lang="en-US" sz="800" b="1" dirty="0">
                <a:latin typeface="Times New Roman" panose="02020603050405020304" pitchFamily="18" charset="0"/>
                <a:cs typeface="Times New Roman" panose="02020603050405020304" pitchFamily="18" charset="0"/>
              </a:rPr>
              <a:t>Methods: </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A literature review using PubMed, Google Scholar and preliminary survey via 1:1 interview with multiple full-time faculty members who transitioned from adjunct faculty position were included. </a:t>
            </a:r>
          </a:p>
          <a:p>
            <a:pPr marL="0" indent="0" algn="just">
              <a:buNone/>
            </a:pPr>
            <a:r>
              <a:rPr lang="en-US" sz="800" b="1" dirty="0">
                <a:latin typeface="Times New Roman" panose="02020603050405020304" pitchFamily="18" charset="0"/>
                <a:cs typeface="Times New Roman" panose="02020603050405020304" pitchFamily="18" charset="0"/>
              </a:rPr>
              <a:t>Results:  </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There is a need for more orientation, mentorship, and faculty development opportunities to improve the transition. Current practices indicate the lack of support to provide an ideal transition as seen across the profession (</a:t>
            </a:r>
            <a:r>
              <a:rPr lang="en-US" sz="800" dirty="0" err="1">
                <a:effectLst/>
                <a:latin typeface="Times New Roman" panose="02020603050405020304" pitchFamily="18" charset="0"/>
                <a:ea typeface="Calibri" panose="020F0502020204030204" pitchFamily="34" charset="0"/>
                <a:cs typeface="Times New Roman" panose="02020603050405020304" pitchFamily="18" charset="0"/>
              </a:rPr>
              <a:t>Sodidi</a:t>
            </a:r>
            <a:r>
              <a:rPr lang="en-US" sz="800" dirty="0">
                <a:latin typeface="Times New Roman" panose="02020603050405020304" pitchFamily="18" charset="0"/>
                <a:ea typeface="Calibri" panose="020F0502020204030204" pitchFamily="34" charset="0"/>
                <a:cs typeface="Times New Roman" panose="02020603050405020304" pitchFamily="18" charset="0"/>
              </a:rPr>
              <a:t>, et al., 2022).</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 Responses gathered from a study revealed nurses were unsure and unable to provide objective student evaluations. Interview with new nurse educators shows there is a lack of clear direction, no handbook during the transition and more of a “learn as you go” experience. “Having a faculty mentor, someone as a resource to help during the transition, was beneficial to me.”</a:t>
            </a:r>
            <a:endParaRPr lang="en-US" sz="800" b="1" dirty="0">
              <a:latin typeface="Times New Roman" panose="02020603050405020304" pitchFamily="18" charset="0"/>
              <a:cs typeface="Times New Roman" panose="02020603050405020304" pitchFamily="18" charset="0"/>
            </a:endParaRPr>
          </a:p>
          <a:p>
            <a:pPr marL="0" indent="0" algn="just">
              <a:buNone/>
            </a:pPr>
            <a:r>
              <a:rPr lang="en-US" sz="800" b="1" dirty="0">
                <a:latin typeface="Times New Roman" panose="02020603050405020304" pitchFamily="18" charset="0"/>
                <a:cs typeface="Times New Roman" panose="02020603050405020304" pitchFamily="18" charset="0"/>
              </a:rPr>
              <a:t>Conclusion:  </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Nurses in general have the desire to give back to the nursing field and contribute to shaping the future of nursing.  Transitioning from bedside nursing into full-time faculty position is challenging and can be discouraging when proper orientation, introduction about the role change and faculty mentoring are lacking.  There are current articles that support the need for more orientation, mentorship, and faculty development. Further studies are warranted to better understand the core needs of nurses who take the courage to make the transition into a nurse educator role in academia</a:t>
            </a:r>
            <a:r>
              <a:rPr lang="en-US" sz="800" dirty="0">
                <a:effectLst/>
                <a:latin typeface="Times New Roman" panose="02020603050405020304" pitchFamily="18" charset="0"/>
                <a:ea typeface="Calibri" panose="020F0502020204030204" pitchFamily="34" charset="0"/>
              </a:rPr>
              <a:t>. </a:t>
            </a:r>
            <a:endParaRPr lang="en-US" sz="800" b="1"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3232F4E4-5476-5274-3368-E271034A7DF9}"/>
              </a:ext>
            </a:extLst>
          </p:cNvPr>
          <p:cNvSpPr txBox="1"/>
          <p:nvPr/>
        </p:nvSpPr>
        <p:spPr>
          <a:xfrm>
            <a:off x="9037468" y="3231472"/>
            <a:ext cx="2583402" cy="3170099"/>
          </a:xfrm>
          <a:prstGeom prst="rect">
            <a:avLst/>
          </a:prstGeom>
          <a:noFill/>
        </p:spPr>
        <p:txBody>
          <a:bodyPr wrap="square" rtlCol="0">
            <a:spAutoFit/>
          </a:bodyPr>
          <a:lstStyle/>
          <a:p>
            <a:pPr marL="0" marR="0" algn="ctr"/>
            <a:r>
              <a:rPr lang="en-US" sz="800" b="1" dirty="0">
                <a:effectLst/>
                <a:latin typeface="Times New Roman" panose="02020603050405020304" pitchFamily="18" charset="0"/>
                <a:ea typeface="Times New Roman" panose="02020603050405020304" pitchFamily="18" charset="0"/>
              </a:rPr>
              <a:t>REFERENCES</a:t>
            </a:r>
          </a:p>
          <a:p>
            <a:pPr marL="0" marR="0" algn="just"/>
            <a:r>
              <a:rPr lang="en-US" sz="800" dirty="0">
                <a:effectLst/>
                <a:latin typeface="Times New Roman" panose="02020603050405020304" pitchFamily="18" charset="0"/>
                <a:ea typeface="Times New Roman" panose="02020603050405020304" pitchFamily="18" charset="0"/>
              </a:rPr>
              <a:t>Ross, B., Search for more papers by this author, &amp; Kerrigan, M. R. (2020, September 21).  </a:t>
            </a:r>
            <a:r>
              <a:rPr lang="en-US" sz="800" i="1" dirty="0">
                <a:effectLst/>
                <a:latin typeface="Times New Roman" panose="02020603050405020304" pitchFamily="18" charset="0"/>
                <a:ea typeface="Times New Roman" panose="02020603050405020304" pitchFamily="18" charset="0"/>
              </a:rPr>
              <a:t>Addressing the faculty shortage through connections: Stories of becoming a nurse educator</a:t>
            </a:r>
            <a:r>
              <a:rPr lang="en-US" sz="800" dirty="0">
                <a:effectLst/>
                <a:latin typeface="Times New Roman" panose="02020603050405020304" pitchFamily="18" charset="0"/>
                <a:ea typeface="Times New Roman" panose="02020603050405020304" pitchFamily="18" charset="0"/>
              </a:rPr>
              <a:t>. Journal of Nursing Education. Retrieved December 30, 2022, from </a:t>
            </a:r>
            <a:r>
              <a:rPr lang="en-US" sz="800" u="sng" dirty="0">
                <a:solidFill>
                  <a:srgbClr val="0563C1"/>
                </a:solidFill>
                <a:effectLst/>
                <a:latin typeface="Times New Roman" panose="02020603050405020304" pitchFamily="18" charset="0"/>
                <a:ea typeface="Times New Roman" panose="02020603050405020304" pitchFamily="18" charset="0"/>
                <a:hlinkClick r:id="rId2"/>
              </a:rPr>
              <a:t>https://journals.healio.com/doi/full/10.3928/01484834-20200921-02</a:t>
            </a:r>
            <a:r>
              <a:rPr lang="en-US" sz="800" dirty="0">
                <a:effectLst/>
                <a:latin typeface="Times New Roman" panose="02020603050405020304" pitchFamily="18" charset="0"/>
                <a:ea typeface="Times New Roman" panose="02020603050405020304" pitchFamily="18" charset="0"/>
              </a:rPr>
              <a:t> </a:t>
            </a:r>
          </a:p>
          <a:p>
            <a:pPr marL="360045" marR="0" indent="-360045" algn="just"/>
            <a:r>
              <a:rPr lang="en-US" sz="800" dirty="0">
                <a:effectLst/>
                <a:latin typeface="Times New Roman" panose="02020603050405020304" pitchFamily="18" charset="0"/>
                <a:ea typeface="Times New Roman" panose="02020603050405020304" pitchFamily="18" charset="0"/>
              </a:rPr>
              <a:t>Shipman, D. (2008 Apr 24). Without enough nurse</a:t>
            </a:r>
          </a:p>
          <a:p>
            <a:pPr marL="360045" marR="0" indent="-360045" algn="just"/>
            <a:r>
              <a:rPr lang="en-US" sz="800" dirty="0">
                <a:effectLst/>
                <a:latin typeface="Times New Roman" panose="02020603050405020304" pitchFamily="18" charset="0"/>
                <a:ea typeface="Times New Roman" panose="02020603050405020304" pitchFamily="18" charset="0"/>
              </a:rPr>
              <a:t>educators there will be a continual decline in RNs and the </a:t>
            </a:r>
          </a:p>
          <a:p>
            <a:pPr marL="360045" marR="0" indent="-360045" algn="just"/>
            <a:r>
              <a:rPr lang="en-US" sz="800" dirty="0">
                <a:effectLst/>
                <a:latin typeface="Times New Roman" panose="02020603050405020304" pitchFamily="18" charset="0"/>
                <a:ea typeface="Times New Roman" panose="02020603050405020304" pitchFamily="18" charset="0"/>
              </a:rPr>
              <a:t>quality of nursing care:  contending with the faculty </a:t>
            </a:r>
          </a:p>
          <a:p>
            <a:pPr marL="360045" marR="0" indent="-360045" algn="just"/>
            <a:r>
              <a:rPr lang="en-US" sz="800" dirty="0">
                <a:effectLst/>
                <a:latin typeface="Times New Roman" panose="02020603050405020304" pitchFamily="18" charset="0"/>
                <a:ea typeface="Times New Roman" panose="02020603050405020304" pitchFamily="18" charset="0"/>
              </a:rPr>
              <a:t>shortage.  Nurse Education Today, 2008 Jul:28(5):521</a:t>
            </a:r>
          </a:p>
          <a:p>
            <a:pPr marL="360045" marR="0" indent="-360045" algn="just"/>
            <a:r>
              <a:rPr lang="en-US" sz="800" dirty="0">
                <a:effectLst/>
                <a:latin typeface="Times New Roman" panose="02020603050405020304" pitchFamily="18" charset="0"/>
                <a:ea typeface="Times New Roman" panose="02020603050405020304" pitchFamily="18" charset="0"/>
              </a:rPr>
              <a:t>Doi:  10.1016/j.nedt.2008.03.001. </a:t>
            </a:r>
          </a:p>
          <a:p>
            <a:pPr marL="360045" marR="0" indent="-360045" algn="just"/>
            <a:r>
              <a:rPr lang="en-US" sz="800" dirty="0" err="1">
                <a:effectLst/>
                <a:latin typeface="Times New Roman" panose="02020603050405020304" pitchFamily="18" charset="0"/>
                <a:ea typeface="Times New Roman" panose="02020603050405020304" pitchFamily="18" charset="0"/>
              </a:rPr>
              <a:t>Sodidi</a:t>
            </a:r>
            <a:r>
              <a:rPr lang="en-US" sz="800" dirty="0">
                <a:effectLst/>
                <a:latin typeface="Times New Roman" panose="02020603050405020304" pitchFamily="18" charset="0"/>
                <a:ea typeface="Times New Roman" panose="02020603050405020304" pitchFamily="18" charset="0"/>
              </a:rPr>
              <a:t>, K. A., &amp; </a:t>
            </a:r>
            <a:r>
              <a:rPr lang="en-US" sz="800" dirty="0" err="1">
                <a:effectLst/>
                <a:latin typeface="Times New Roman" panose="02020603050405020304" pitchFamily="18" charset="0"/>
                <a:ea typeface="Times New Roman" panose="02020603050405020304" pitchFamily="18" charset="0"/>
              </a:rPr>
              <a:t>Jardien</a:t>
            </a:r>
            <a:r>
              <a:rPr lang="en-US" sz="800" dirty="0">
                <a:effectLst/>
                <a:latin typeface="Times New Roman" panose="02020603050405020304" pitchFamily="18" charset="0"/>
                <a:ea typeface="Times New Roman" panose="02020603050405020304" pitchFamily="18" charset="0"/>
              </a:rPr>
              <a:t>-Baboo, S. (n.d.). </a:t>
            </a:r>
            <a:r>
              <a:rPr lang="en-US" sz="800" i="1" dirty="0">
                <a:effectLst/>
                <a:latin typeface="Times New Roman" panose="02020603050405020304" pitchFamily="18" charset="0"/>
                <a:ea typeface="Times New Roman" panose="02020603050405020304" pitchFamily="18" charset="0"/>
              </a:rPr>
              <a:t>Experiences and </a:t>
            </a:r>
          </a:p>
          <a:p>
            <a:pPr marL="360045" marR="0" indent="-360045" algn="just"/>
            <a:r>
              <a:rPr lang="en-US" sz="800" i="1" dirty="0">
                <a:effectLst/>
                <a:latin typeface="Times New Roman" panose="02020603050405020304" pitchFamily="18" charset="0"/>
                <a:ea typeface="Times New Roman" panose="02020603050405020304" pitchFamily="18" charset="0"/>
              </a:rPr>
              <a:t>mentoring needs of novice nurse educators at a public </a:t>
            </a:r>
          </a:p>
          <a:p>
            <a:pPr marL="360045" marR="0" indent="-360045" algn="just"/>
            <a:r>
              <a:rPr lang="en-US" sz="800" i="1" dirty="0">
                <a:effectLst/>
                <a:latin typeface="Times New Roman" panose="02020603050405020304" pitchFamily="18" charset="0"/>
                <a:ea typeface="Times New Roman" panose="02020603050405020304" pitchFamily="18" charset="0"/>
              </a:rPr>
              <a:t>nursing college in the eastern cap</a:t>
            </a:r>
            <a:r>
              <a:rPr lang="en-US" sz="800" dirty="0">
                <a:effectLst/>
                <a:latin typeface="Times New Roman" panose="02020603050405020304" pitchFamily="18" charset="0"/>
                <a:ea typeface="Times New Roman" panose="02020603050405020304" pitchFamily="18" charset="0"/>
              </a:rPr>
              <a:t>. Health SA </a:t>
            </a:r>
            <a:r>
              <a:rPr lang="en-US" sz="800" dirty="0" err="1">
                <a:effectLst/>
                <a:latin typeface="Times New Roman" panose="02020603050405020304" pitchFamily="18" charset="0"/>
                <a:ea typeface="Times New Roman" panose="02020603050405020304" pitchFamily="18" charset="0"/>
              </a:rPr>
              <a:t>Gesondheid</a:t>
            </a:r>
            <a:r>
              <a:rPr lang="en-US" sz="800" dirty="0">
                <a:effectLst/>
                <a:latin typeface="Times New Roman" panose="02020603050405020304" pitchFamily="18" charset="0"/>
                <a:ea typeface="Times New Roman" panose="02020603050405020304" pitchFamily="18" charset="0"/>
              </a:rPr>
              <a:t>. </a:t>
            </a:r>
          </a:p>
          <a:p>
            <a:pPr marL="360045" marR="0" indent="-360045" algn="just"/>
            <a:r>
              <a:rPr lang="en-US" sz="800" dirty="0">
                <a:effectLst/>
                <a:latin typeface="Times New Roman" panose="02020603050405020304" pitchFamily="18" charset="0"/>
                <a:ea typeface="Times New Roman" panose="02020603050405020304" pitchFamily="18" charset="0"/>
              </a:rPr>
              <a:t>Retrieved December 30, 2022, from </a:t>
            </a:r>
          </a:p>
          <a:p>
            <a:pPr marL="360045" marR="0" indent="-360045" algn="just"/>
            <a:r>
              <a:rPr lang="en-US" sz="800" dirty="0">
                <a:effectLst/>
                <a:latin typeface="Times New Roman" panose="02020603050405020304" pitchFamily="18" charset="0"/>
                <a:ea typeface="Times New Roman" panose="02020603050405020304" pitchFamily="18" charset="0"/>
              </a:rPr>
              <a:t>https://www.ajol.info/index.php/hsa/article/view/214694 </a:t>
            </a:r>
          </a:p>
          <a:p>
            <a:pPr marL="360045" marR="0" indent="-360045" algn="just"/>
            <a:r>
              <a:rPr lang="en-US" sz="800" dirty="0">
                <a:effectLst/>
                <a:latin typeface="Times New Roman" panose="02020603050405020304" pitchFamily="18" charset="0"/>
                <a:ea typeface="Times New Roman" panose="02020603050405020304" pitchFamily="18" charset="0"/>
              </a:rPr>
              <a:t>Stamps, A., </a:t>
            </a:r>
            <a:r>
              <a:rPr lang="en-US" sz="800" dirty="0" err="1">
                <a:effectLst/>
                <a:latin typeface="Times New Roman" panose="02020603050405020304" pitchFamily="18" charset="0"/>
                <a:ea typeface="Times New Roman" panose="02020603050405020304" pitchFamily="18" charset="0"/>
              </a:rPr>
              <a:t>Cockerell</a:t>
            </a:r>
            <a:r>
              <a:rPr lang="en-US" sz="800" dirty="0">
                <a:effectLst/>
                <a:latin typeface="Times New Roman" panose="02020603050405020304" pitchFamily="18" charset="0"/>
                <a:ea typeface="Times New Roman" panose="02020603050405020304" pitchFamily="18" charset="0"/>
              </a:rPr>
              <a:t>, K., </a:t>
            </a:r>
            <a:r>
              <a:rPr lang="en-US" sz="800" dirty="0" err="1">
                <a:effectLst/>
                <a:latin typeface="Times New Roman" panose="02020603050405020304" pitchFamily="18" charset="0"/>
                <a:ea typeface="Times New Roman" panose="02020603050405020304" pitchFamily="18" charset="0"/>
              </a:rPr>
              <a:t>Opton</a:t>
            </a:r>
            <a:r>
              <a:rPr lang="en-US" sz="800" dirty="0">
                <a:effectLst/>
                <a:latin typeface="Times New Roman" panose="02020603050405020304" pitchFamily="18" charset="0"/>
                <a:ea typeface="Times New Roman" panose="02020603050405020304" pitchFamily="18" charset="0"/>
              </a:rPr>
              <a:t>, L., J., T., </a:t>
            </a:r>
            <a:r>
              <a:rPr lang="en-US" sz="800" dirty="0" err="1">
                <a:effectLst/>
                <a:latin typeface="Times New Roman" panose="02020603050405020304" pitchFamily="18" charset="0"/>
                <a:ea typeface="Times New Roman" panose="02020603050405020304" pitchFamily="18" charset="0"/>
              </a:rPr>
              <a:t>Aebersold</a:t>
            </a:r>
            <a:r>
              <a:rPr lang="en-US" sz="800" dirty="0">
                <a:effectLst/>
                <a:latin typeface="Times New Roman" panose="02020603050405020304" pitchFamily="18" charset="0"/>
                <a:ea typeface="Times New Roman" panose="02020603050405020304" pitchFamily="18" charset="0"/>
              </a:rPr>
              <a:t>, M., </a:t>
            </a:r>
          </a:p>
          <a:p>
            <a:pPr marL="360045" marR="0" indent="-360045" algn="just"/>
            <a:r>
              <a:rPr lang="en-US" sz="800" dirty="0">
                <a:effectLst/>
                <a:latin typeface="Times New Roman" panose="02020603050405020304" pitchFamily="18" charset="0"/>
                <a:ea typeface="Times New Roman" panose="02020603050405020304" pitchFamily="18" charset="0"/>
              </a:rPr>
              <a:t>Haynes-Lewis, H., &amp; Hunt, C. (2020, June 8). </a:t>
            </a:r>
            <a:r>
              <a:rPr lang="en-US" sz="800" i="1" dirty="0">
                <a:effectLst/>
                <a:latin typeface="Times New Roman" panose="02020603050405020304" pitchFamily="18" charset="0"/>
                <a:ea typeface="Times New Roman" panose="02020603050405020304" pitchFamily="18" charset="0"/>
              </a:rPr>
              <a:t>A modern </a:t>
            </a:r>
          </a:p>
          <a:p>
            <a:pPr marL="360045" marR="0" indent="-360045" algn="just"/>
            <a:r>
              <a:rPr lang="en-US" sz="800" i="1" dirty="0">
                <a:effectLst/>
                <a:latin typeface="Times New Roman" panose="02020603050405020304" pitchFamily="18" charset="0"/>
                <a:ea typeface="Times New Roman" panose="02020603050405020304" pitchFamily="18" charset="0"/>
              </a:rPr>
              <a:t>take on facilitating transition into the academic nurse </a:t>
            </a:r>
          </a:p>
          <a:p>
            <a:pPr marL="360045" marR="0" indent="-360045" algn="just"/>
            <a:r>
              <a:rPr lang="en-US" sz="800" i="1" dirty="0">
                <a:effectLst/>
                <a:latin typeface="Times New Roman" panose="02020603050405020304" pitchFamily="18" charset="0"/>
                <a:ea typeface="Times New Roman" panose="02020603050405020304" pitchFamily="18" charset="0"/>
              </a:rPr>
              <a:t>educator role</a:t>
            </a:r>
            <a:r>
              <a:rPr lang="en-US" sz="800" dirty="0">
                <a:effectLst/>
                <a:latin typeface="Times New Roman" panose="02020603050405020304" pitchFamily="18" charset="0"/>
                <a:ea typeface="Times New Roman" panose="02020603050405020304" pitchFamily="18" charset="0"/>
              </a:rPr>
              <a:t>. Teaching and Learning in Nursing. </a:t>
            </a:r>
          </a:p>
          <a:p>
            <a:pPr marL="360045" marR="0" indent="-360045" algn="just"/>
            <a:r>
              <a:rPr lang="en-US" sz="800" dirty="0">
                <a:effectLst/>
                <a:latin typeface="Times New Roman" panose="02020603050405020304" pitchFamily="18" charset="0"/>
                <a:ea typeface="Times New Roman" panose="02020603050405020304" pitchFamily="18" charset="0"/>
              </a:rPr>
              <a:t>Retrieved December 30, 2022, from </a:t>
            </a:r>
          </a:p>
          <a:p>
            <a:pPr marL="360045" marR="0" indent="-360045" algn="just"/>
            <a:r>
              <a:rPr lang="en-US" sz="800" dirty="0">
                <a:effectLst/>
                <a:latin typeface="Times New Roman" panose="02020603050405020304" pitchFamily="18" charset="0"/>
                <a:ea typeface="Times New Roman" panose="02020603050405020304" pitchFamily="18" charset="0"/>
                <a:hlinkClick r:id="rId3"/>
              </a:rPr>
              <a:t>https://www.sciencedirect.com/science/article/pii/S155730</a:t>
            </a:r>
            <a:endParaRPr lang="en-US" sz="800" dirty="0">
              <a:effectLst/>
              <a:latin typeface="Times New Roman" panose="02020603050405020304" pitchFamily="18" charset="0"/>
              <a:ea typeface="Times New Roman" panose="02020603050405020304" pitchFamily="18" charset="0"/>
            </a:endParaRPr>
          </a:p>
          <a:p>
            <a:pPr marL="360045" marR="0" indent="-360045" algn="just"/>
            <a:r>
              <a:rPr lang="en-US" sz="800" dirty="0">
                <a:effectLst/>
                <a:latin typeface="Times New Roman" panose="02020603050405020304" pitchFamily="18" charset="0"/>
                <a:ea typeface="Times New Roman" panose="02020603050405020304" pitchFamily="18" charset="0"/>
              </a:rPr>
              <a:t>8720300421 </a:t>
            </a:r>
          </a:p>
        </p:txBody>
      </p:sp>
      <p:sp>
        <p:nvSpPr>
          <p:cNvPr id="5" name="TextBox 4">
            <a:extLst>
              <a:ext uri="{FF2B5EF4-FFF2-40B4-BE49-F238E27FC236}">
                <a16:creationId xmlns:a16="http://schemas.microsoft.com/office/drawing/2014/main" id="{442EFF2D-44C5-E93E-BF26-193952975FFF}"/>
              </a:ext>
            </a:extLst>
          </p:cNvPr>
          <p:cNvSpPr txBox="1"/>
          <p:nvPr/>
        </p:nvSpPr>
        <p:spPr>
          <a:xfrm>
            <a:off x="4048126" y="1485504"/>
            <a:ext cx="3959440" cy="2062103"/>
          </a:xfrm>
          <a:prstGeom prst="rect">
            <a:avLst/>
          </a:prstGeom>
          <a:noFill/>
        </p:spPr>
        <p:txBody>
          <a:bodyPr wrap="square" rtlCol="0">
            <a:spAutoFit/>
          </a:bodyPr>
          <a:lstStyle/>
          <a:p>
            <a:pPr algn="ctr"/>
            <a:r>
              <a:rPr lang="en-US" sz="800" b="1" dirty="0">
                <a:latin typeface="Times New Roman" panose="02020603050405020304" pitchFamily="18" charset="0"/>
                <a:cs typeface="Times New Roman" panose="02020603050405020304" pitchFamily="18" charset="0"/>
              </a:rPr>
              <a:t>INTRODUCTION </a:t>
            </a:r>
          </a:p>
          <a:p>
            <a:pPr algn="just"/>
            <a:r>
              <a:rPr lang="en-US" sz="800" dirty="0">
                <a:effectLst/>
                <a:latin typeface="Times New Roman" panose="02020603050405020304" pitchFamily="18" charset="0"/>
                <a:ea typeface="Calibri" panose="020F0502020204030204" pitchFamily="34" charset="0"/>
                <a:cs typeface="Times New Roman" panose="02020603050405020304" pitchFamily="18" charset="0"/>
              </a:rPr>
              <a:t>Some nurses have the desire to transition from clinical practice to nursing education and full-time academia.  The desire to transition may be related to the desire to give back to the nursing profession and watch the future nurses grow in their learning (Stamps et al, 2020).  Nurses are nurse educators regardless of the area of clinical practice.  Patient and family education is a core nursing value as we teach our patient and their families about the treatment plan regimen, prescription medications, and even simple interventions such as proper deep breathing technique to help calm a patient.  The desire to teach in the nursing program often starts with being an adjunct faculty and teaching only in the clinical setting.  The transition is rewarding yet challenging.  The transition from adjunct nursing faculty to a full-time faculty position is the focus of this article.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800" b="1" dirty="0">
              <a:latin typeface="Times New Roman" panose="02020603050405020304" pitchFamily="18" charset="0"/>
              <a:cs typeface="Times New Roman" panose="02020603050405020304" pitchFamily="18" charset="0"/>
            </a:endParaRPr>
          </a:p>
          <a:p>
            <a:r>
              <a:rPr lang="en-US" sz="800" b="1" dirty="0">
                <a:latin typeface="Times New Roman" panose="02020603050405020304" pitchFamily="18" charset="0"/>
                <a:cs typeface="Times New Roman" panose="02020603050405020304" pitchFamily="18" charset="0"/>
              </a:rPr>
              <a:t>Why to transition to full time academia</a:t>
            </a:r>
          </a:p>
          <a:p>
            <a:r>
              <a:rPr lang="en-US" sz="800" dirty="0">
                <a:latin typeface="Times New Roman" panose="02020603050405020304" pitchFamily="18" charset="0"/>
                <a:cs typeface="Times New Roman" panose="02020603050405020304" pitchFamily="18" charset="0"/>
              </a:rPr>
              <a:t>A.  Aspiration to transition from Adjunct to Full-time Academia</a:t>
            </a:r>
          </a:p>
          <a:p>
            <a:r>
              <a:rPr lang="en-US" sz="800" dirty="0">
                <a:latin typeface="Times New Roman" panose="02020603050405020304" pitchFamily="18" charset="0"/>
                <a:cs typeface="Times New Roman" panose="02020603050405020304" pitchFamily="18" charset="0"/>
              </a:rPr>
              <a:t>B. Challenging yet rewarding</a:t>
            </a:r>
          </a:p>
          <a:p>
            <a:r>
              <a:rPr lang="en-US" sz="800" dirty="0">
                <a:latin typeface="Times New Roman" panose="02020603050405020304" pitchFamily="18" charset="0"/>
                <a:cs typeface="Times New Roman" panose="02020603050405020304" pitchFamily="18" charset="0"/>
              </a:rPr>
              <a:t>C. The desire to watch the future nurses grow in their learning.</a:t>
            </a:r>
          </a:p>
        </p:txBody>
      </p:sp>
      <p:sp>
        <p:nvSpPr>
          <p:cNvPr id="7" name="TextBox 6">
            <a:extLst>
              <a:ext uri="{FF2B5EF4-FFF2-40B4-BE49-F238E27FC236}">
                <a16:creationId xmlns:a16="http://schemas.microsoft.com/office/drawing/2014/main" id="{623CE00C-A302-B372-6EFF-4CF83F81AE05}"/>
              </a:ext>
            </a:extLst>
          </p:cNvPr>
          <p:cNvSpPr txBox="1"/>
          <p:nvPr/>
        </p:nvSpPr>
        <p:spPr>
          <a:xfrm>
            <a:off x="9037468" y="1344469"/>
            <a:ext cx="2467992" cy="1969770"/>
          </a:xfrm>
          <a:prstGeom prst="rect">
            <a:avLst/>
          </a:prstGeom>
          <a:noFill/>
        </p:spPr>
        <p:txBody>
          <a:bodyPr wrap="square" rtlCol="0">
            <a:spAutoFit/>
          </a:bodyPr>
          <a:lstStyle/>
          <a:p>
            <a:pPr algn="ctr"/>
            <a:r>
              <a:rPr lang="en-US" sz="800" b="1" dirty="0">
                <a:latin typeface="Times New Roman" panose="02020603050405020304" pitchFamily="18" charset="0"/>
                <a:ea typeface="Calibri" panose="020F0502020204030204" pitchFamily="34" charset="0"/>
                <a:cs typeface="Times New Roman" panose="02020603050405020304" pitchFamily="18" charset="0"/>
              </a:rPr>
              <a:t>CONCLUSION</a:t>
            </a:r>
            <a:endParaRPr lang="en-US" sz="800" b="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800" dirty="0">
                <a:effectLst/>
                <a:latin typeface="Times New Roman" panose="02020603050405020304" pitchFamily="18" charset="0"/>
                <a:ea typeface="Calibri" panose="020F0502020204030204" pitchFamily="34" charset="0"/>
                <a:cs typeface="Times New Roman" panose="02020603050405020304" pitchFamily="18" charset="0"/>
              </a:rPr>
              <a:t>Transitioning from adjunct faculty position to a full-time faculty academia position is challenging.  There needs to be a good orientation and introduction into the role change.  Learning about the role comes with time and the actual transition is a process.  The goal of transitioning to a full-time academia role is to give back to the field of nurses and to help shape the future nurses.  There is a great shortage of nurse educators and helping to facilitate this big transition is preeminent.  Following these steps and conducting further studies will make the transition smoother and help retain full-time nurses educators.</a:t>
            </a:r>
          </a:p>
          <a:p>
            <a:endParaRPr lang="en-US" dirty="0"/>
          </a:p>
        </p:txBody>
      </p:sp>
      <p:sp>
        <p:nvSpPr>
          <p:cNvPr id="8" name="TextBox 7">
            <a:extLst>
              <a:ext uri="{FF2B5EF4-FFF2-40B4-BE49-F238E27FC236}">
                <a16:creationId xmlns:a16="http://schemas.microsoft.com/office/drawing/2014/main" id="{DD46E18C-9C63-404A-F26A-A4C0B4707BC5}"/>
              </a:ext>
            </a:extLst>
          </p:cNvPr>
          <p:cNvSpPr txBox="1"/>
          <p:nvPr/>
        </p:nvSpPr>
        <p:spPr>
          <a:xfrm>
            <a:off x="4048126" y="3547607"/>
            <a:ext cx="2561024" cy="2610971"/>
          </a:xfrm>
          <a:prstGeom prst="rect">
            <a:avLst/>
          </a:prstGeom>
          <a:noFill/>
        </p:spPr>
        <p:txBody>
          <a:bodyPr wrap="square" rtlCol="0">
            <a:spAutoFit/>
          </a:bodyPr>
          <a:lstStyle/>
          <a:p>
            <a:pPr marL="0" marR="0">
              <a:spcBef>
                <a:spcPts val="0"/>
              </a:spcBef>
              <a:spcAft>
                <a:spcPts val="1000"/>
              </a:spcAft>
            </a:pPr>
            <a:r>
              <a:rPr lang="en-US" sz="600" b="1" kern="0" dirty="0">
                <a:latin typeface="Times New Roman" panose="02020603050405020304" pitchFamily="18" charset="0"/>
                <a:cs typeface="Times New Roman" panose="02020603050405020304" pitchFamily="18" charset="0"/>
              </a:rPr>
              <a:t>Direction as new faculty</a:t>
            </a:r>
            <a:endParaRPr lang="en-US" sz="600" b="1" kern="0" dirty="0">
              <a:effectLst/>
              <a:latin typeface="Times New Roman" panose="02020603050405020304" pitchFamily="18" charset="0"/>
              <a:cs typeface="Times New Roman" panose="02020603050405020304" pitchFamily="18" charset="0"/>
            </a:endParaRPr>
          </a:p>
          <a:p>
            <a:pPr marL="342900" marR="0" lvl="0" indent="-342900">
              <a:spcBef>
                <a:spcPts val="0"/>
              </a:spcBef>
              <a:spcAft>
                <a:spcPts val="1000"/>
              </a:spcAft>
              <a:buFont typeface="+mj-lt"/>
              <a:buAutoNum type="alphaUcPeriod"/>
            </a:pPr>
            <a:r>
              <a:rPr lang="en-US" sz="600" b="1" dirty="0">
                <a:effectLst/>
                <a:latin typeface="Times New Roman" panose="02020603050405020304" pitchFamily="18" charset="0"/>
                <a:cs typeface="Times New Roman" panose="02020603050405020304" pitchFamily="18" charset="0"/>
              </a:rPr>
              <a:t>Orientation</a:t>
            </a:r>
          </a:p>
          <a:p>
            <a:pPr marL="342900" marR="0" lvl="0" indent="-342900">
              <a:spcBef>
                <a:spcPts val="0"/>
              </a:spcBef>
              <a:spcAft>
                <a:spcPts val="1000"/>
              </a:spcAft>
              <a:buFont typeface="+mj-lt"/>
              <a:buAutoNum type="alphaUcPeriod"/>
            </a:pPr>
            <a:r>
              <a:rPr lang="en-US" sz="600" b="1" dirty="0">
                <a:effectLst/>
                <a:latin typeface="Times New Roman" panose="02020603050405020304" pitchFamily="18" charset="0"/>
                <a:cs typeface="Times New Roman" panose="02020603050405020304" pitchFamily="18" charset="0"/>
              </a:rPr>
              <a:t>Mentorship</a:t>
            </a:r>
          </a:p>
          <a:p>
            <a:pPr marL="342900" marR="0" lvl="0" indent="-342900">
              <a:spcBef>
                <a:spcPts val="0"/>
              </a:spcBef>
              <a:spcAft>
                <a:spcPts val="1000"/>
              </a:spcAft>
              <a:buFont typeface="+mj-lt"/>
              <a:buAutoNum type="alphaUcPeriod"/>
            </a:pPr>
            <a:r>
              <a:rPr lang="en-US" sz="600" b="1" dirty="0">
                <a:effectLst/>
                <a:latin typeface="Times New Roman" panose="02020603050405020304" pitchFamily="18" charset="0"/>
                <a:cs typeface="Times New Roman" panose="02020603050405020304" pitchFamily="18" charset="0"/>
              </a:rPr>
              <a:t>Faculty Development</a:t>
            </a:r>
          </a:p>
          <a:p>
            <a:pPr marL="0" marR="0">
              <a:spcBef>
                <a:spcPts val="0"/>
              </a:spcBef>
              <a:spcAft>
                <a:spcPts val="1000"/>
              </a:spcAft>
            </a:pPr>
            <a:r>
              <a:rPr lang="en-US" sz="600" b="1" kern="0" dirty="0">
                <a:effectLst/>
                <a:latin typeface="Times New Roman" panose="02020603050405020304" pitchFamily="18" charset="0"/>
                <a:cs typeface="Times New Roman" panose="02020603050405020304" pitchFamily="18" charset="0"/>
              </a:rPr>
              <a:t>Adjustment to the Position</a:t>
            </a:r>
          </a:p>
          <a:p>
            <a:pPr marL="342900" marR="0" lvl="0" indent="-342900">
              <a:spcBef>
                <a:spcPts val="0"/>
              </a:spcBef>
              <a:spcAft>
                <a:spcPts val="1000"/>
              </a:spcAft>
              <a:buFont typeface="+mj-lt"/>
              <a:buAutoNum type="alphaUcPeriod"/>
            </a:pPr>
            <a:r>
              <a:rPr lang="en-US" sz="600" b="1" dirty="0">
                <a:effectLst/>
                <a:latin typeface="Times New Roman" panose="02020603050405020304" pitchFamily="18" charset="0"/>
                <a:cs typeface="Times New Roman" panose="02020603050405020304" pitchFamily="18" charset="0"/>
              </a:rPr>
              <a:t>Faculty and Student Engagement</a:t>
            </a:r>
          </a:p>
          <a:p>
            <a:pPr marL="342900" marR="0" lvl="0" indent="-342900">
              <a:spcBef>
                <a:spcPts val="0"/>
              </a:spcBef>
              <a:spcAft>
                <a:spcPts val="1000"/>
              </a:spcAft>
              <a:buFont typeface="+mj-lt"/>
              <a:buAutoNum type="alphaUcPeriod"/>
            </a:pPr>
            <a:r>
              <a:rPr lang="en-US" sz="600" b="1" dirty="0">
                <a:effectLst/>
                <a:latin typeface="Times New Roman" panose="02020603050405020304" pitchFamily="18" charset="0"/>
                <a:cs typeface="Times New Roman" panose="02020603050405020304" pitchFamily="18" charset="0"/>
              </a:rPr>
              <a:t>Evaluations and Feedback </a:t>
            </a:r>
          </a:p>
          <a:p>
            <a:pPr marL="342900" marR="0" lvl="0" indent="-342900">
              <a:spcBef>
                <a:spcPts val="0"/>
              </a:spcBef>
              <a:spcAft>
                <a:spcPts val="1000"/>
              </a:spcAft>
              <a:buFont typeface="+mj-lt"/>
              <a:buAutoNum type="alphaUcPeriod"/>
            </a:pPr>
            <a:r>
              <a:rPr lang="en-US" sz="600" b="1" dirty="0">
                <a:effectLst/>
                <a:latin typeface="Times New Roman" panose="02020603050405020304" pitchFamily="18" charset="0"/>
                <a:cs typeface="Times New Roman" panose="02020603050405020304" pitchFamily="18" charset="0"/>
              </a:rPr>
              <a:t>Assessments</a:t>
            </a:r>
          </a:p>
          <a:p>
            <a:pPr marL="0" marR="0">
              <a:spcBef>
                <a:spcPts val="0"/>
              </a:spcBef>
              <a:spcAft>
                <a:spcPts val="1000"/>
              </a:spcAft>
            </a:pPr>
            <a:r>
              <a:rPr lang="en-US" sz="600" b="1" kern="0" dirty="0">
                <a:effectLst/>
                <a:latin typeface="Times New Roman" panose="02020603050405020304" pitchFamily="18" charset="0"/>
                <a:cs typeface="Times New Roman" panose="02020603050405020304" pitchFamily="18" charset="0"/>
              </a:rPr>
              <a:t>Actual Transition</a:t>
            </a:r>
          </a:p>
          <a:p>
            <a:pPr marL="342900" marR="0" lvl="0" indent="-342900">
              <a:spcBef>
                <a:spcPts val="0"/>
              </a:spcBef>
              <a:spcAft>
                <a:spcPts val="1000"/>
              </a:spcAft>
              <a:buFont typeface="+mj-lt"/>
              <a:buAutoNum type="alphaUcPeriod"/>
            </a:pPr>
            <a:r>
              <a:rPr lang="en-US" sz="600" b="1" dirty="0">
                <a:effectLst/>
                <a:latin typeface="Times New Roman" panose="02020603050405020304" pitchFamily="18" charset="0"/>
                <a:cs typeface="Times New Roman" panose="02020603050405020304" pitchFamily="18" charset="0"/>
              </a:rPr>
              <a:t>Teaching Methods </a:t>
            </a:r>
          </a:p>
          <a:p>
            <a:pPr marL="342900" marR="0" lvl="0" indent="-342900">
              <a:spcBef>
                <a:spcPts val="0"/>
              </a:spcBef>
              <a:spcAft>
                <a:spcPts val="1000"/>
              </a:spcAft>
              <a:buFont typeface="+mj-lt"/>
              <a:buAutoNum type="alphaUcPeriod"/>
            </a:pPr>
            <a:r>
              <a:rPr lang="en-US" sz="600" b="1" dirty="0">
                <a:effectLst/>
                <a:latin typeface="Times New Roman" panose="02020603050405020304" pitchFamily="18" charset="0"/>
                <a:cs typeface="Times New Roman" panose="02020603050405020304" pitchFamily="18" charset="0"/>
              </a:rPr>
              <a:t>Subject Expert </a:t>
            </a:r>
          </a:p>
          <a:p>
            <a:pPr marL="342900" marR="0" lvl="0" indent="-342900">
              <a:spcBef>
                <a:spcPts val="0"/>
              </a:spcBef>
              <a:spcAft>
                <a:spcPts val="1000"/>
              </a:spcAft>
              <a:buFont typeface="+mj-lt"/>
              <a:buAutoNum type="alphaUcPeriod"/>
            </a:pPr>
            <a:r>
              <a:rPr lang="en-US" sz="600" b="1" dirty="0">
                <a:effectLst/>
                <a:latin typeface="Times New Roman" panose="02020603050405020304" pitchFamily="18" charset="0"/>
                <a:cs typeface="Times New Roman" panose="02020603050405020304" pitchFamily="18" charset="0"/>
              </a:rPr>
              <a:t>Resources </a:t>
            </a:r>
          </a:p>
        </p:txBody>
      </p:sp>
      <p:pic>
        <p:nvPicPr>
          <p:cNvPr id="13" name="Picture 12">
            <a:extLst>
              <a:ext uri="{FF2B5EF4-FFF2-40B4-BE49-F238E27FC236}">
                <a16:creationId xmlns:a16="http://schemas.microsoft.com/office/drawing/2014/main" id="{2971ECB5-0AEA-8399-6FAC-68E342B2AF01}"/>
              </a:ext>
            </a:extLst>
          </p:cNvPr>
          <p:cNvPicPr>
            <a:picLocks noChangeAspect="1"/>
          </p:cNvPicPr>
          <p:nvPr/>
        </p:nvPicPr>
        <p:blipFill>
          <a:blip r:embed="rId4">
            <a:extLst>
              <a:ext uri="{837473B0-CC2E-450A-ABE3-18F120FF3D39}">
                <a1611:picAttrSrcUrl xmlns:a1611="http://schemas.microsoft.com/office/drawing/2016/11/main" r:id="rId5"/>
              </a:ext>
            </a:extLst>
          </a:blip>
          <a:stretch>
            <a:fillRect/>
          </a:stretch>
        </p:blipFill>
        <p:spPr>
          <a:xfrm>
            <a:off x="5788240" y="5699179"/>
            <a:ext cx="2823100" cy="889792"/>
          </a:xfrm>
          <a:prstGeom prst="rect">
            <a:avLst/>
          </a:prstGeom>
        </p:spPr>
      </p:pic>
      <p:pic>
        <p:nvPicPr>
          <p:cNvPr id="16" name="Picture 15">
            <a:extLst>
              <a:ext uri="{FF2B5EF4-FFF2-40B4-BE49-F238E27FC236}">
                <a16:creationId xmlns:a16="http://schemas.microsoft.com/office/drawing/2014/main" id="{7E7F97F5-0D2C-395C-20DA-3CD7BCB75B5F}"/>
              </a:ext>
            </a:extLst>
          </p:cNvPr>
          <p:cNvPicPr>
            <a:picLocks noChangeAspect="1"/>
          </p:cNvPicPr>
          <p:nvPr/>
        </p:nvPicPr>
        <p:blipFill>
          <a:blip r:embed="rId6">
            <a:extLst>
              <a:ext uri="{837473B0-CC2E-450A-ABE3-18F120FF3D39}">
                <a1611:picAttrSrcUrl xmlns:a1611="http://schemas.microsoft.com/office/drawing/2016/11/main" r:id="rId7"/>
              </a:ext>
            </a:extLst>
          </a:blip>
          <a:stretch>
            <a:fillRect/>
          </a:stretch>
        </p:blipFill>
        <p:spPr>
          <a:xfrm>
            <a:off x="248534" y="5159745"/>
            <a:ext cx="2972815" cy="1078868"/>
          </a:xfrm>
          <a:prstGeom prst="rect">
            <a:avLst/>
          </a:prstGeom>
        </p:spPr>
      </p:pic>
      <p:sp>
        <p:nvSpPr>
          <p:cNvPr id="20" name="TextBox 19">
            <a:extLst>
              <a:ext uri="{FF2B5EF4-FFF2-40B4-BE49-F238E27FC236}">
                <a16:creationId xmlns:a16="http://schemas.microsoft.com/office/drawing/2014/main" id="{3D066B65-D3C8-E3FA-D0CC-4D2CB2C81674}"/>
              </a:ext>
            </a:extLst>
          </p:cNvPr>
          <p:cNvSpPr txBox="1"/>
          <p:nvPr/>
        </p:nvSpPr>
        <p:spPr>
          <a:xfrm>
            <a:off x="5788240" y="3542190"/>
            <a:ext cx="3036163" cy="2308324"/>
          </a:xfrm>
          <a:prstGeom prst="rect">
            <a:avLst/>
          </a:prstGeom>
          <a:noFill/>
        </p:spPr>
        <p:txBody>
          <a:bodyPr wrap="square" rtlCol="0">
            <a:spAutoFit/>
          </a:bodyPr>
          <a:lstStyle/>
          <a:p>
            <a:pPr algn="ctr"/>
            <a:r>
              <a:rPr lang="en-US" sz="800" b="1" dirty="0"/>
              <a:t>LIVED EXPERIENCE </a:t>
            </a:r>
          </a:p>
          <a:p>
            <a:r>
              <a:rPr lang="en-US" sz="800" dirty="0"/>
              <a:t>“</a:t>
            </a:r>
            <a:r>
              <a:rPr lang="en-US" sz="800" dirty="0">
                <a:effectLst/>
                <a:latin typeface="Times New Roman" panose="02020603050405020304" pitchFamily="18" charset="0"/>
                <a:ea typeface="Calibri" panose="020F0502020204030204" pitchFamily="34" charset="0"/>
              </a:rPr>
              <a:t>I went from bedside to adjunct, which I think made an easier transition into academia. I got to ease into teaching while still being close to bedside. It was a good steppingstone into full time academia. I was able to follow another professor for a clinical rotation and it helped ease into the position and learned how to interact with students in this setting.”</a:t>
            </a:r>
          </a:p>
          <a:p>
            <a:r>
              <a:rPr lang="en-US" sz="800" dirty="0">
                <a:latin typeface="Times New Roman" panose="02020603050405020304" pitchFamily="18" charset="0"/>
              </a:rPr>
              <a:t>“</a:t>
            </a:r>
            <a:r>
              <a:rPr lang="en-US" sz="800" dirty="0">
                <a:effectLst/>
                <a:latin typeface="Times New Roman" panose="02020603050405020304" pitchFamily="18" charset="0"/>
                <a:ea typeface="Calibri" panose="020F0502020204030204" pitchFamily="34" charset="0"/>
                <a:cs typeface="Times New Roman" panose="02020603050405020304" pitchFamily="18" charset="0"/>
              </a:rPr>
              <a:t>As far as going into academia full time, it would have been nice to have more direction, since there’s no “handbook” on transitioning into the role. It was more a “learn as you go” experience, which seems to be what many go through as well. Having mentorship, someone as a resource to help during the transition, was beneficial for me.”</a:t>
            </a:r>
          </a:p>
          <a:p>
            <a:r>
              <a:rPr lang="en-US" sz="800" dirty="0">
                <a:latin typeface="Times New Roman" panose="02020603050405020304" pitchFamily="18" charset="0"/>
                <a:ea typeface="Calibri" panose="020F0502020204030204" pitchFamily="34" charset="0"/>
                <a:cs typeface="Times New Roman" panose="02020603050405020304" pitchFamily="18" charset="0"/>
              </a:rPr>
              <a:t>“I went from bedside to full-time academia, and it was an adjustment for sure.  I felt like I needed more guidance, and more mentorship and the transition would have gone smoother.  It’s almost a mentality of sink or swim in the nursing world and full-time academia is often overlooked.</a:t>
            </a:r>
            <a:endParaRPr lang="en-US" sz="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800" dirty="0"/>
          </a:p>
        </p:txBody>
      </p:sp>
    </p:spTree>
    <p:extLst>
      <p:ext uri="{BB962C8B-B14F-4D97-AF65-F5344CB8AC3E}">
        <p14:creationId xmlns:p14="http://schemas.microsoft.com/office/powerpoint/2010/main" val="964514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TotalTime>
  <Words>1187</Words>
  <Application>Microsoft Office PowerPoint</Application>
  <PresentationFormat>Widescreen</PresentationFormat>
  <Paragraphs>49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Abadi</vt:lpstr>
      <vt:lpstr>Arial</vt:lpstr>
      <vt:lpstr>Calibri</vt:lpstr>
      <vt:lpstr>Calibri Light</vt:lpstr>
      <vt:lpstr>Times New Roman</vt:lpstr>
      <vt:lpstr>Office Theme</vt:lpstr>
      <vt:lpstr>Nurse Educator Transition into Academia:  Lived Experience Marika Chunyk, MSN, APRN, FNP-BC¹ &amp; Marife Aczon-Armstrong, PhD, RN-BC¹ ¹Roseman University of Health Sciences College of Nursing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Roth</dc:creator>
  <cp:lastModifiedBy>Marika Chunyk</cp:lastModifiedBy>
  <cp:revision>9</cp:revision>
  <dcterms:created xsi:type="dcterms:W3CDTF">2021-12-10T19:58:14Z</dcterms:created>
  <dcterms:modified xsi:type="dcterms:W3CDTF">2023-01-30T22:21:10Z</dcterms:modified>
</cp:coreProperties>
</file>