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2496FDB-D497-40D2-ABEB-4334C40C297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4660"/>
  </p:normalViewPr>
  <p:slideViewPr>
    <p:cSldViewPr snapToGrid="0">
      <p:cViewPr varScale="1">
        <p:scale>
          <a:sx n="67" d="100"/>
          <a:sy n="67" d="100"/>
        </p:scale>
        <p:origin x="62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Number of Adverse Reactions from Chemotherapy Agents</a:t>
            </a:r>
          </a:p>
        </c:rich>
      </c:tx>
      <c:layout>
        <c:manualLayout>
          <c:xMode val="edge"/>
          <c:yMode val="edge"/>
          <c:x val="0.16820006051343586"/>
          <c:y val="3.062750204987218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Sheet3!$B$1</c:f>
              <c:strCache>
                <c:ptCount val="1"/>
                <c:pt idx="0">
                  <c:v>Number of reactions</c:v>
                </c:pt>
              </c:strCache>
            </c:strRef>
          </c:tx>
          <c:spPr>
            <a:solidFill>
              <a:schemeClr val="accent1"/>
            </a:solidFill>
            <a:ln>
              <a:noFill/>
            </a:ln>
            <a:effectLst/>
            <a:sp3d/>
          </c:spPr>
          <c:invertIfNegative val="0"/>
          <c:cat>
            <c:strRef>
              <c:f>Sheet3!$A$2:$A$16</c:f>
              <c:strCache>
                <c:ptCount val="15"/>
                <c:pt idx="0">
                  <c:v>Paclitaxel</c:v>
                </c:pt>
                <c:pt idx="1">
                  <c:v>Irinotecan</c:v>
                </c:pt>
                <c:pt idx="2">
                  <c:v>Docetaxel</c:v>
                </c:pt>
                <c:pt idx="3">
                  <c:v>Carboplatin </c:v>
                </c:pt>
                <c:pt idx="4">
                  <c:v>Etopiside</c:v>
                </c:pt>
                <c:pt idx="5">
                  <c:v>Pegaspargase</c:v>
                </c:pt>
                <c:pt idx="6">
                  <c:v>Cyclophosphamide</c:v>
                </c:pt>
                <c:pt idx="7">
                  <c:v>Bleomycin</c:v>
                </c:pt>
                <c:pt idx="8">
                  <c:v>Vinblastine</c:v>
                </c:pt>
                <c:pt idx="9">
                  <c:v>Cisplatin</c:v>
                </c:pt>
                <c:pt idx="10">
                  <c:v>Bendamustine</c:v>
                </c:pt>
                <c:pt idx="11">
                  <c:v>Doxil</c:v>
                </c:pt>
                <c:pt idx="12">
                  <c:v>Oxaliplatin</c:v>
                </c:pt>
                <c:pt idx="13">
                  <c:v>Ifosphamide</c:v>
                </c:pt>
                <c:pt idx="14">
                  <c:v>Pemetrexed</c:v>
                </c:pt>
              </c:strCache>
            </c:strRef>
          </c:cat>
          <c:val>
            <c:numRef>
              <c:f>Sheet3!$B$2:$B$16</c:f>
              <c:numCache>
                <c:formatCode>General</c:formatCode>
                <c:ptCount val="15"/>
                <c:pt idx="0">
                  <c:v>16</c:v>
                </c:pt>
                <c:pt idx="1">
                  <c:v>14</c:v>
                </c:pt>
                <c:pt idx="2">
                  <c:v>7</c:v>
                </c:pt>
                <c:pt idx="3">
                  <c:v>3</c:v>
                </c:pt>
                <c:pt idx="4">
                  <c:v>4</c:v>
                </c:pt>
                <c:pt idx="5">
                  <c:v>10</c:v>
                </c:pt>
                <c:pt idx="6">
                  <c:v>4</c:v>
                </c:pt>
                <c:pt idx="7">
                  <c:v>2</c:v>
                </c:pt>
                <c:pt idx="8">
                  <c:v>1</c:v>
                </c:pt>
                <c:pt idx="9">
                  <c:v>1</c:v>
                </c:pt>
                <c:pt idx="10">
                  <c:v>1</c:v>
                </c:pt>
                <c:pt idx="11">
                  <c:v>2</c:v>
                </c:pt>
                <c:pt idx="12">
                  <c:v>22</c:v>
                </c:pt>
                <c:pt idx="13">
                  <c:v>1</c:v>
                </c:pt>
                <c:pt idx="14">
                  <c:v>2</c:v>
                </c:pt>
              </c:numCache>
            </c:numRef>
          </c:val>
          <c:extLst>
            <c:ext xmlns:c16="http://schemas.microsoft.com/office/drawing/2014/chart" uri="{C3380CC4-5D6E-409C-BE32-E72D297353CC}">
              <c16:uniqueId val="{00000000-D6AC-4AE7-8EDC-49F45F9F020C}"/>
            </c:ext>
          </c:extLst>
        </c:ser>
        <c:dLbls>
          <c:showLegendKey val="0"/>
          <c:showVal val="0"/>
          <c:showCatName val="0"/>
          <c:showSerName val="0"/>
          <c:showPercent val="0"/>
          <c:showBubbleSize val="0"/>
        </c:dLbls>
        <c:gapWidth val="150"/>
        <c:shape val="box"/>
        <c:axId val="1146169712"/>
        <c:axId val="1146171376"/>
        <c:axId val="0"/>
      </c:bar3DChart>
      <c:catAx>
        <c:axId val="11461697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6171376"/>
        <c:crosses val="autoZero"/>
        <c:auto val="1"/>
        <c:lblAlgn val="ctr"/>
        <c:lblOffset val="100"/>
        <c:noMultiLvlLbl val="0"/>
      </c:catAx>
      <c:valAx>
        <c:axId val="1146171376"/>
        <c:scaling>
          <c:orientation val="minMax"/>
        </c:scaling>
        <c:delete val="0"/>
        <c:axPos val="l"/>
        <c:majorGridlines>
          <c:spPr>
            <a:ln w="9525" cap="flat" cmpd="sng" algn="ctr">
              <a:solidFill>
                <a:srgbClr val="E7E6E6">
                  <a:lumMod val="25000"/>
                </a:srgb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6169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841850834820115"/>
          <c:y val="0.14025403509007753"/>
          <c:w val="0.41660652584614827"/>
          <c:h val="0.7072897286587575"/>
        </c:manualLayout>
      </c:layout>
      <c:pieChart>
        <c:varyColors val="1"/>
        <c:ser>
          <c:idx val="0"/>
          <c:order val="0"/>
          <c:tx>
            <c:strRef>
              <c:f>Sheet1!$B$1</c:f>
              <c:strCache>
                <c:ptCount val="1"/>
                <c:pt idx="0">
                  <c:v>CTCAE scale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A59-4CBA-83BC-38CA6DD8F6E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A59-4CBA-83BC-38CA6DD8F6E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A59-4CBA-83BC-38CA6DD8F6E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A59-4CBA-83BC-38CA6DD8F6EA}"/>
              </c:ext>
            </c:extLst>
          </c:dPt>
          <c:dPt>
            <c:idx val="4"/>
            <c:bubble3D val="0"/>
            <c:spPr>
              <a:solidFill>
                <a:srgbClr val="00B050"/>
              </a:solidFill>
              <a:ln w="19050">
                <a:solidFill>
                  <a:schemeClr val="lt1"/>
                </a:solidFill>
              </a:ln>
              <a:effectLst/>
            </c:spPr>
            <c:extLst>
              <c:ext xmlns:c16="http://schemas.microsoft.com/office/drawing/2014/chart" uri="{C3380CC4-5D6E-409C-BE32-E72D297353CC}">
                <c16:uniqueId val="{00000002-A1AF-4501-9A49-ED6E9C2DC3AD}"/>
              </c:ext>
            </c:extLst>
          </c:dPt>
          <c:cat>
            <c:strRef>
              <c:f>Sheet1!$A$2:$A$6</c:f>
              <c:strCache>
                <c:ptCount val="5"/>
                <c:pt idx="0">
                  <c:v>Grade I</c:v>
                </c:pt>
                <c:pt idx="1">
                  <c:v>Grade II</c:v>
                </c:pt>
                <c:pt idx="2">
                  <c:v>Grade III</c:v>
                </c:pt>
                <c:pt idx="3">
                  <c:v>Grade IV</c:v>
                </c:pt>
                <c:pt idx="4">
                  <c:v>Grade V</c:v>
                </c:pt>
              </c:strCache>
            </c:strRef>
          </c:cat>
          <c:val>
            <c:numRef>
              <c:f>Sheet1!$B$2:$B$6</c:f>
              <c:numCache>
                <c:formatCode>General</c:formatCode>
                <c:ptCount val="5"/>
                <c:pt idx="0">
                  <c:v>78</c:v>
                </c:pt>
                <c:pt idx="1">
                  <c:v>55</c:v>
                </c:pt>
                <c:pt idx="2">
                  <c:v>6</c:v>
                </c:pt>
                <c:pt idx="3">
                  <c:v>1</c:v>
                </c:pt>
                <c:pt idx="4">
                  <c:v>0</c:v>
                </c:pt>
              </c:numCache>
            </c:numRef>
          </c:val>
          <c:extLst>
            <c:ext xmlns:c16="http://schemas.microsoft.com/office/drawing/2014/chart" uri="{C3380CC4-5D6E-409C-BE32-E72D297353CC}">
              <c16:uniqueId val="{00000000-A1AF-4501-9A49-ED6E9C2DC3A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Number of Adverse Reactions from Immunotherapy Agents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Sheet3!$B$1</c:f>
              <c:strCache>
                <c:ptCount val="1"/>
                <c:pt idx="0">
                  <c:v>Number of reactions</c:v>
                </c:pt>
              </c:strCache>
            </c:strRef>
          </c:tx>
          <c:spPr>
            <a:solidFill>
              <a:schemeClr val="accent1"/>
            </a:solidFill>
            <a:ln>
              <a:noFill/>
            </a:ln>
            <a:effectLst/>
            <a:sp3d/>
          </c:spPr>
          <c:invertIfNegative val="0"/>
          <c:cat>
            <c:strRef>
              <c:f>Sheet3!$A$2:$A$10</c:f>
              <c:strCache>
                <c:ptCount val="9"/>
                <c:pt idx="0">
                  <c:v>Rituximab</c:v>
                </c:pt>
                <c:pt idx="1">
                  <c:v>Nivolumab</c:v>
                </c:pt>
                <c:pt idx="2">
                  <c:v>Elotuzumab</c:v>
                </c:pt>
                <c:pt idx="3">
                  <c:v>CAR-T</c:v>
                </c:pt>
                <c:pt idx="4">
                  <c:v>Pertuzumab</c:v>
                </c:pt>
                <c:pt idx="5">
                  <c:v>Bevacizumab</c:v>
                </c:pt>
                <c:pt idx="6">
                  <c:v>Atezolizumab</c:v>
                </c:pt>
                <c:pt idx="7">
                  <c:v>Daratumumab</c:v>
                </c:pt>
                <c:pt idx="8">
                  <c:v>Amivantamab</c:v>
                </c:pt>
              </c:strCache>
            </c:strRef>
          </c:cat>
          <c:val>
            <c:numRef>
              <c:f>Sheet3!$B$2:$B$10</c:f>
              <c:numCache>
                <c:formatCode>General</c:formatCode>
                <c:ptCount val="9"/>
                <c:pt idx="0">
                  <c:v>41</c:v>
                </c:pt>
                <c:pt idx="1">
                  <c:v>2</c:v>
                </c:pt>
                <c:pt idx="2">
                  <c:v>1</c:v>
                </c:pt>
                <c:pt idx="3">
                  <c:v>1</c:v>
                </c:pt>
                <c:pt idx="4">
                  <c:v>1</c:v>
                </c:pt>
                <c:pt idx="5">
                  <c:v>1</c:v>
                </c:pt>
                <c:pt idx="6">
                  <c:v>1</c:v>
                </c:pt>
                <c:pt idx="7">
                  <c:v>1</c:v>
                </c:pt>
                <c:pt idx="8">
                  <c:v>1</c:v>
                </c:pt>
              </c:numCache>
            </c:numRef>
          </c:val>
          <c:extLst>
            <c:ext xmlns:c16="http://schemas.microsoft.com/office/drawing/2014/chart" uri="{C3380CC4-5D6E-409C-BE32-E72D297353CC}">
              <c16:uniqueId val="{00000000-7072-469E-B5B8-5DA7975073A8}"/>
            </c:ext>
          </c:extLst>
        </c:ser>
        <c:dLbls>
          <c:showLegendKey val="0"/>
          <c:showVal val="0"/>
          <c:showCatName val="0"/>
          <c:showSerName val="0"/>
          <c:showPercent val="0"/>
          <c:showBubbleSize val="0"/>
        </c:dLbls>
        <c:gapWidth val="150"/>
        <c:shape val="box"/>
        <c:axId val="1146169712"/>
        <c:axId val="1146171376"/>
        <c:axId val="0"/>
      </c:bar3DChart>
      <c:catAx>
        <c:axId val="11461697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6171376"/>
        <c:crosses val="autoZero"/>
        <c:auto val="1"/>
        <c:lblAlgn val="ctr"/>
        <c:lblOffset val="100"/>
        <c:noMultiLvlLbl val="0"/>
      </c:catAx>
      <c:valAx>
        <c:axId val="1146171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6169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C07064-7147-4E07-8E49-C8E736241C4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2294540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C07064-7147-4E07-8E49-C8E736241C4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58986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C07064-7147-4E07-8E49-C8E736241C4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403156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C07064-7147-4E07-8E49-C8E736241C4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209190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C07064-7147-4E07-8E49-C8E736241C4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2654480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C07064-7147-4E07-8E49-C8E736241C4B}"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3058922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C07064-7147-4E07-8E49-C8E736241C4B}" type="datetimeFigureOut">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644697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C07064-7147-4E07-8E49-C8E736241C4B}" type="datetimeFigureOut">
              <a:rPr lang="en-US" smtClean="0"/>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97667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07064-7147-4E07-8E49-C8E736241C4B}" type="datetimeFigureOut">
              <a:rPr lang="en-US" smtClean="0"/>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322429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C07064-7147-4E07-8E49-C8E736241C4B}"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941489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C07064-7147-4E07-8E49-C8E736241C4B}"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C660A-FD03-4041-88C8-C3F3DF89DA87}" type="slidenum">
              <a:rPr lang="en-US" smtClean="0"/>
              <a:t>‹#›</a:t>
            </a:fld>
            <a:endParaRPr lang="en-US"/>
          </a:p>
        </p:txBody>
      </p:sp>
    </p:spTree>
    <p:extLst>
      <p:ext uri="{BB962C8B-B14F-4D97-AF65-F5344CB8AC3E}">
        <p14:creationId xmlns:p14="http://schemas.microsoft.com/office/powerpoint/2010/main" val="1458966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07064-7147-4E07-8E49-C8E736241C4B}" type="datetimeFigureOut">
              <a:rPr lang="en-US" smtClean="0"/>
              <a:t>1/27/2023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FC660A-FD03-4041-88C8-C3F3DF89DA87}" type="slidenum">
              <a:rPr lang="en-US" smtClean="0"/>
              <a:t>‹#›</a:t>
            </a:fld>
            <a:endParaRPr lang="en-US"/>
          </a:p>
        </p:txBody>
      </p:sp>
    </p:spTree>
    <p:extLst>
      <p:ext uri="{BB962C8B-B14F-4D97-AF65-F5344CB8AC3E}">
        <p14:creationId xmlns:p14="http://schemas.microsoft.com/office/powerpoint/2010/main" val="5671169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22C5A9B-6030-49C4-B129-C957FCE9BB82}"/>
              </a:ext>
            </a:extLst>
          </p:cNvPr>
          <p:cNvSpPr>
            <a:spLocks noGrp="1"/>
          </p:cNvSpPr>
          <p:nvPr>
            <p:ph type="title"/>
          </p:nvPr>
        </p:nvSpPr>
        <p:spPr>
          <a:xfrm>
            <a:off x="371475" y="12791"/>
            <a:ext cx="11410949" cy="1189891"/>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1600" b="1" dirty="0">
                <a:latin typeface="Times New Roman" panose="02020603050405020304" pitchFamily="18" charset="0"/>
                <a:cs typeface="Times New Roman" panose="02020603050405020304" pitchFamily="18" charset="0"/>
              </a:rPr>
              <a:t>	Adverse Infusion-Related Event Severity in Oncology Patients Receiving Chemotherapy Agents vs. Immunotherapy </a:t>
            </a:r>
            <a:br>
              <a:rPr lang="en-US" sz="1600" b="1"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Age </a:t>
            </a:r>
            <a:r>
              <a:rPr lang="en-US" sz="1200" b="1" dirty="0">
                <a:latin typeface="Times New Roman" panose="02020603050405020304" pitchFamily="18" charset="0"/>
                <a:cs typeface="Times New Roman" panose="02020603050405020304" pitchFamily="18" charset="0"/>
              </a:rPr>
              <a:t>			</a:t>
            </a:r>
            <a:r>
              <a:rPr lang="en-US" sz="1000" b="1" dirty="0">
                <a:latin typeface="Times New Roman" panose="02020603050405020304" pitchFamily="18" charset="0"/>
                <a:cs typeface="Times New Roman" panose="02020603050405020304" pitchFamily="18" charset="0"/>
              </a:rPr>
              <a:t>Tayler Hutto, BS, PharmD Candidate</a:t>
            </a:r>
            <a:r>
              <a:rPr lang="en-US" sz="1200" b="1" dirty="0">
                <a:latin typeface="Times New Roman" panose="02020603050405020304" pitchFamily="18" charset="0"/>
                <a:cs typeface="Times New Roman" panose="02020603050405020304" pitchFamily="18" charset="0"/>
              </a:rPr>
              <a:t>, </a:t>
            </a:r>
            <a:r>
              <a:rPr lang="en-US" sz="1000" b="1" i="0" dirty="0">
                <a:solidFill>
                  <a:schemeClr val="bg1"/>
                </a:solidFill>
                <a:effectLst/>
                <a:latin typeface="Times New Roman" panose="02020603050405020304" pitchFamily="18" charset="0"/>
                <a:cs typeface="Times New Roman" panose="02020603050405020304" pitchFamily="18" charset="0"/>
              </a:rPr>
              <a:t>Megan </a:t>
            </a:r>
            <a:r>
              <a:rPr lang="en-US" sz="1000" b="1" i="0" dirty="0" err="1">
                <a:solidFill>
                  <a:schemeClr val="bg1"/>
                </a:solidFill>
                <a:effectLst/>
                <a:latin typeface="Times New Roman" panose="02020603050405020304" pitchFamily="18" charset="0"/>
                <a:cs typeface="Times New Roman" panose="02020603050405020304" pitchFamily="18" charset="0"/>
              </a:rPr>
              <a:t>Mullalley</a:t>
            </a:r>
            <a:r>
              <a:rPr lang="en-US" sz="1000" b="1" i="0" dirty="0">
                <a:solidFill>
                  <a:schemeClr val="bg1"/>
                </a:solidFill>
                <a:effectLst/>
                <a:latin typeface="Times New Roman" panose="02020603050405020304" pitchFamily="18" charset="0"/>
                <a:cs typeface="Times New Roman" panose="02020603050405020304" pitchFamily="18" charset="0"/>
              </a:rPr>
              <a:t>, PharmD, BCOP, BCPS</a:t>
            </a:r>
            <a:r>
              <a:rPr lang="en-US" sz="1200" b="1" i="0" dirty="0">
                <a:solidFill>
                  <a:schemeClr val="bg1"/>
                </a:solidFill>
                <a:effectLst/>
                <a:latin typeface="Times New Roman" panose="02020603050405020304" pitchFamily="18" charset="0"/>
                <a:cs typeface="Times New Roman" panose="02020603050405020304" pitchFamily="18" charset="0"/>
              </a:rPr>
              <a:t>, </a:t>
            </a:r>
            <a:r>
              <a:rPr lang="en-US" sz="1000" b="1" i="0" dirty="0">
                <a:solidFill>
                  <a:schemeClr val="bg1"/>
                </a:solidFill>
                <a:effectLst/>
                <a:latin typeface="Times New Roman" panose="02020603050405020304" pitchFamily="18" charset="0"/>
                <a:cs typeface="Times New Roman" panose="02020603050405020304" pitchFamily="18" charset="0"/>
              </a:rPr>
              <a:t>Neil Adams, PharmD, BCOP</a:t>
            </a:r>
            <a:br>
              <a:rPr lang="en-US" sz="1000" b="1" i="0" dirty="0">
                <a:solidFill>
                  <a:schemeClr val="bg1"/>
                </a:solidFill>
                <a:effectLst/>
                <a:latin typeface="Times New Roman" panose="02020603050405020304" pitchFamily="18" charset="0"/>
                <a:cs typeface="Times New Roman" panose="02020603050405020304" pitchFamily="18" charset="0"/>
              </a:rPr>
            </a:br>
            <a:r>
              <a:rPr lang="en-US" sz="1000" b="1" i="0" dirty="0">
                <a:solidFill>
                  <a:schemeClr val="bg1"/>
                </a:solidFill>
                <a:effectLst/>
                <a:latin typeface="Times New Roman" panose="02020603050405020304" pitchFamily="18" charset="0"/>
                <a:cs typeface="Times New Roman" panose="02020603050405020304" pitchFamily="18" charset="0"/>
              </a:rPr>
              <a:t>	</a:t>
            </a:r>
            <a:r>
              <a:rPr lang="en-US" sz="1000" b="1" dirty="0">
                <a:solidFill>
                  <a:schemeClr val="bg1"/>
                </a:solidFill>
                <a:latin typeface="Times New Roman" panose="02020603050405020304" pitchFamily="18" charset="0"/>
                <a:cs typeface="Times New Roman" panose="02020603050405020304" pitchFamily="18" charset="0"/>
              </a:rPr>
              <a:t>	             </a:t>
            </a:r>
            <a:r>
              <a:rPr lang="en-US" sz="800" b="1" i="0" dirty="0">
                <a:solidFill>
                  <a:schemeClr val="bg1"/>
                </a:solidFill>
                <a:effectLst/>
                <a:latin typeface="Times New Roman" panose="02020603050405020304" pitchFamily="18" charset="0"/>
                <a:cs typeface="Times New Roman" panose="02020603050405020304" pitchFamily="18" charset="0"/>
              </a:rPr>
              <a:t>Intermountain Medical Center, Department of Pharmacy Services, Murray UT, Roseman University of Health Sciences, College of Pharmacy, South Jordan, UT, </a:t>
            </a:r>
            <a:br>
              <a:rPr lang="en-US" sz="800" b="1" i="0" dirty="0">
                <a:solidFill>
                  <a:schemeClr val="bg1"/>
                </a:solidFill>
                <a:effectLst/>
                <a:latin typeface="Times New Roman" panose="02020603050405020304" pitchFamily="18" charset="0"/>
                <a:cs typeface="Times New Roman" panose="02020603050405020304" pitchFamily="18" charset="0"/>
              </a:rPr>
            </a:br>
            <a:r>
              <a:rPr lang="en-US" sz="800" b="1" i="0" dirty="0">
                <a:solidFill>
                  <a:schemeClr val="bg1"/>
                </a:solidFill>
                <a:effectLst/>
                <a:latin typeface="Times New Roman" panose="02020603050405020304" pitchFamily="18" charset="0"/>
                <a:cs typeface="Times New Roman" panose="02020603050405020304" pitchFamily="18" charset="0"/>
              </a:rPr>
              <a:t> 				                   Intermountain Cancer Center</a:t>
            </a:r>
            <a:r>
              <a:rPr lang="en-US" sz="800" b="1" dirty="0">
                <a:solidFill>
                  <a:schemeClr val="bg1"/>
                </a:solidFill>
                <a:latin typeface="Times New Roman" panose="02020603050405020304" pitchFamily="18" charset="0"/>
                <a:cs typeface="Times New Roman" panose="02020603050405020304" pitchFamily="18" charset="0"/>
              </a:rPr>
              <a:t>-St. George, Pharmacy Services, St. George, UT</a:t>
            </a:r>
          </a:p>
        </p:txBody>
      </p:sp>
      <p:sp>
        <p:nvSpPr>
          <p:cNvPr id="5" name="TextBox 4">
            <a:extLst>
              <a:ext uri="{FF2B5EF4-FFF2-40B4-BE49-F238E27FC236}">
                <a16:creationId xmlns:a16="http://schemas.microsoft.com/office/drawing/2014/main" id="{97D21A96-0A6E-4D56-B5A6-C66CF4DAA23D}"/>
              </a:ext>
            </a:extLst>
          </p:cNvPr>
          <p:cNvSpPr txBox="1"/>
          <p:nvPr/>
        </p:nvSpPr>
        <p:spPr>
          <a:xfrm flipH="1">
            <a:off x="371474" y="1064300"/>
            <a:ext cx="2935603" cy="2616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100" dirty="0"/>
              <a:t>Introduction</a:t>
            </a:r>
          </a:p>
        </p:txBody>
      </p:sp>
      <p:sp>
        <p:nvSpPr>
          <p:cNvPr id="7" name="TextBox 6">
            <a:extLst>
              <a:ext uri="{FF2B5EF4-FFF2-40B4-BE49-F238E27FC236}">
                <a16:creationId xmlns:a16="http://schemas.microsoft.com/office/drawing/2014/main" id="{2D4A63A7-1827-4ED7-9ABB-96AA6C986F1A}"/>
              </a:ext>
            </a:extLst>
          </p:cNvPr>
          <p:cNvSpPr txBox="1"/>
          <p:nvPr/>
        </p:nvSpPr>
        <p:spPr>
          <a:xfrm>
            <a:off x="121013" y="1284367"/>
            <a:ext cx="3041012" cy="2246769"/>
          </a:xfrm>
          <a:prstGeom prst="rect">
            <a:avLst/>
          </a:prstGeom>
          <a:noFill/>
        </p:spPr>
        <p:txBody>
          <a:bodyPr wrap="square" rtlCol="0">
            <a:spAutoFit/>
          </a:bodyPr>
          <a:lstStyle/>
          <a:p>
            <a:pPr marL="171450" indent="-171450">
              <a:buFont typeface="Arial" panose="020B0604020202020204" pitchFamily="34" charset="0"/>
              <a:buChar char="•"/>
            </a:pPr>
            <a:r>
              <a:rPr lang="en-US" sz="1000" dirty="0"/>
              <a:t>Historically, cancer therapy has been a growing field over several decades, moreover, discovering new therapies to effectively treat cancers and combat adverse side effects of treatment. </a:t>
            </a:r>
          </a:p>
          <a:p>
            <a:pPr marL="171450" indent="-171450">
              <a:buFont typeface="Arial" panose="020B0604020202020204" pitchFamily="34" charset="0"/>
              <a:buChar char="•"/>
            </a:pPr>
            <a:r>
              <a:rPr lang="en-US" sz="1000" dirty="0"/>
              <a:t>Patients who have been diagnosed with certain cancers have been treated with conventional chemotherapy agents via IV infusion and have experienced adverse reactions during therapy infusion.</a:t>
            </a:r>
          </a:p>
          <a:p>
            <a:pPr marL="171450" indent="-171450">
              <a:buFont typeface="Arial" panose="020B0604020202020204" pitchFamily="34" charset="0"/>
              <a:buChar char="•"/>
            </a:pPr>
            <a:r>
              <a:rPr lang="en-US" sz="1000" dirty="0"/>
              <a:t>Today, researchers are currently working on new lines of anticancer therapies known as biologics and biosimilar agents that use the immune system to fight the disease and help reduce infusion events for several qualifying cancer diagnoses.</a:t>
            </a:r>
          </a:p>
        </p:txBody>
      </p:sp>
      <p:sp>
        <p:nvSpPr>
          <p:cNvPr id="8" name="TextBox 7">
            <a:extLst>
              <a:ext uri="{FF2B5EF4-FFF2-40B4-BE49-F238E27FC236}">
                <a16:creationId xmlns:a16="http://schemas.microsoft.com/office/drawing/2014/main" id="{D62BCEF1-AF9C-428B-9E21-BDEA0052422E}"/>
              </a:ext>
            </a:extLst>
          </p:cNvPr>
          <p:cNvSpPr txBox="1"/>
          <p:nvPr/>
        </p:nvSpPr>
        <p:spPr>
          <a:xfrm flipH="1">
            <a:off x="351816" y="3458841"/>
            <a:ext cx="2935602" cy="2616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100" dirty="0"/>
              <a:t>Purpose</a:t>
            </a:r>
          </a:p>
        </p:txBody>
      </p:sp>
      <p:sp>
        <p:nvSpPr>
          <p:cNvPr id="9" name="TextBox 8">
            <a:extLst>
              <a:ext uri="{FF2B5EF4-FFF2-40B4-BE49-F238E27FC236}">
                <a16:creationId xmlns:a16="http://schemas.microsoft.com/office/drawing/2014/main" id="{66A5EFFE-D508-4CA0-9DD5-573DF017C538}"/>
              </a:ext>
            </a:extLst>
          </p:cNvPr>
          <p:cNvSpPr txBox="1"/>
          <p:nvPr/>
        </p:nvSpPr>
        <p:spPr>
          <a:xfrm>
            <a:off x="262342" y="3656597"/>
            <a:ext cx="2935605" cy="1169551"/>
          </a:xfrm>
          <a:prstGeom prst="rect">
            <a:avLst/>
          </a:prstGeom>
          <a:noFill/>
        </p:spPr>
        <p:txBody>
          <a:bodyPr wrap="square" rtlCol="0">
            <a:spAutoFit/>
          </a:bodyPr>
          <a:lstStyle/>
          <a:p>
            <a:r>
              <a:rPr lang="en-US" sz="1000" dirty="0"/>
              <a:t>The purpose of this study was to determine the safety and level of severity of infusion-related adverse events based on the Common Terminology Criteria for Adverse Events (CTCAE) scale among patients receiving either chemotherapy or immunotherapy agents to improve patient outcomes.</a:t>
            </a:r>
          </a:p>
        </p:txBody>
      </p:sp>
      <p:sp>
        <p:nvSpPr>
          <p:cNvPr id="10" name="TextBox 9">
            <a:extLst>
              <a:ext uri="{FF2B5EF4-FFF2-40B4-BE49-F238E27FC236}">
                <a16:creationId xmlns:a16="http://schemas.microsoft.com/office/drawing/2014/main" id="{3F8415B9-DF8A-44A2-890F-BEFBBB2BC0BE}"/>
              </a:ext>
            </a:extLst>
          </p:cNvPr>
          <p:cNvSpPr txBox="1"/>
          <p:nvPr/>
        </p:nvSpPr>
        <p:spPr>
          <a:xfrm flipH="1">
            <a:off x="345119" y="4754992"/>
            <a:ext cx="2988312" cy="2616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100" dirty="0"/>
              <a:t>Methods</a:t>
            </a:r>
          </a:p>
        </p:txBody>
      </p:sp>
      <p:sp>
        <p:nvSpPr>
          <p:cNvPr id="11" name="TextBox 10">
            <a:extLst>
              <a:ext uri="{FF2B5EF4-FFF2-40B4-BE49-F238E27FC236}">
                <a16:creationId xmlns:a16="http://schemas.microsoft.com/office/drawing/2014/main" id="{B5D21DEA-1E38-495B-8B9E-0EEB3C7188DE}"/>
              </a:ext>
            </a:extLst>
          </p:cNvPr>
          <p:cNvSpPr txBox="1"/>
          <p:nvPr/>
        </p:nvSpPr>
        <p:spPr>
          <a:xfrm>
            <a:off x="84211" y="4981236"/>
            <a:ext cx="3510127" cy="2092881"/>
          </a:xfrm>
          <a:prstGeom prst="rect">
            <a:avLst/>
          </a:prstGeom>
          <a:noFill/>
        </p:spPr>
        <p:txBody>
          <a:bodyPr wrap="square" rtlCol="0">
            <a:spAutoFit/>
          </a:bodyPr>
          <a:lstStyle/>
          <a:p>
            <a:pPr marL="171450" indent="-171450">
              <a:buFont typeface="Arial" panose="020B0604020202020204" pitchFamily="34" charset="0"/>
              <a:buChar char="•"/>
            </a:pPr>
            <a:r>
              <a:rPr lang="en-US" sz="1000" dirty="0"/>
              <a:t>This is an </a:t>
            </a:r>
            <a:r>
              <a:rPr lang="en-US" sz="1000" dirty="0">
                <a:effectLst/>
                <a:ea typeface="Times New Roman" panose="02020603050405020304" pitchFamily="18" charset="0"/>
              </a:rPr>
              <a:t>intent-to-treat, evaluative report, retrospective observational study that surveyed 10 Intermountain Healthcare Infusion </a:t>
            </a:r>
            <a:r>
              <a:rPr lang="en-US" sz="1000" dirty="0">
                <a:ea typeface="Times New Roman" panose="02020603050405020304" pitchFamily="18" charset="0"/>
              </a:rPr>
              <a:t>C</a:t>
            </a:r>
            <a:r>
              <a:rPr lang="en-US" sz="1000" dirty="0">
                <a:effectLst/>
                <a:ea typeface="Times New Roman" panose="02020603050405020304" pitchFamily="18" charset="0"/>
              </a:rPr>
              <a:t>linics to obtain retrospective documentation on patients who had received conventional chemotherapy and/or immunotherapy agents as part of their cancer therapy treatment course. </a:t>
            </a:r>
          </a:p>
          <a:p>
            <a:pPr marL="171450" indent="-171450">
              <a:buFont typeface="Arial" panose="020B0604020202020204" pitchFamily="34" charset="0"/>
              <a:buChar char="•"/>
            </a:pPr>
            <a:r>
              <a:rPr lang="en-US" sz="1000" dirty="0"/>
              <a:t>Data was collected on 140 patients, both men and women, aged 2-90, respectively, who met inclusion criteria.</a:t>
            </a:r>
          </a:p>
          <a:p>
            <a:pPr marL="171450" indent="-171450">
              <a:buFont typeface="Arial" panose="020B0604020202020204" pitchFamily="34" charset="0"/>
              <a:buChar char="•"/>
            </a:pPr>
            <a:r>
              <a:rPr lang="en-US" sz="1000" dirty="0">
                <a:ea typeface="Times New Roman" panose="02020603050405020304" pitchFamily="18" charset="0"/>
              </a:rPr>
              <a:t>The </a:t>
            </a:r>
            <a:r>
              <a:rPr lang="en-US" sz="1000" dirty="0">
                <a:effectLst/>
                <a:ea typeface="Times New Roman" panose="02020603050405020304" pitchFamily="18" charset="0"/>
              </a:rPr>
              <a:t>chi-square test of independence was used to determine significance between patients who received chemotherapy and immunotherapy based on the severity of the infusion-related event X2(1, N=140) (CI:95%, 0.99, p &lt;0.05)</a:t>
            </a:r>
            <a:endParaRPr lang="en-US" sz="1000" dirty="0"/>
          </a:p>
          <a:p>
            <a:pPr marL="171450" indent="-171450">
              <a:buFont typeface="Arial" panose="020B0604020202020204" pitchFamily="34" charset="0"/>
              <a:buChar char="•"/>
            </a:pPr>
            <a:endParaRPr lang="en-US" sz="1000" dirty="0"/>
          </a:p>
        </p:txBody>
      </p:sp>
      <p:sp>
        <p:nvSpPr>
          <p:cNvPr id="12" name="TextBox 11">
            <a:extLst>
              <a:ext uri="{FF2B5EF4-FFF2-40B4-BE49-F238E27FC236}">
                <a16:creationId xmlns:a16="http://schemas.microsoft.com/office/drawing/2014/main" id="{0C260B6E-A579-4B66-B4F4-19BFBD366E80}"/>
              </a:ext>
            </a:extLst>
          </p:cNvPr>
          <p:cNvSpPr txBox="1"/>
          <p:nvPr/>
        </p:nvSpPr>
        <p:spPr>
          <a:xfrm>
            <a:off x="4531518" y="1071176"/>
            <a:ext cx="3128963" cy="2616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100" dirty="0"/>
              <a:t>Results</a:t>
            </a:r>
          </a:p>
        </p:txBody>
      </p:sp>
      <p:sp>
        <p:nvSpPr>
          <p:cNvPr id="13" name="TextBox 12">
            <a:extLst>
              <a:ext uri="{FF2B5EF4-FFF2-40B4-BE49-F238E27FC236}">
                <a16:creationId xmlns:a16="http://schemas.microsoft.com/office/drawing/2014/main" id="{7BBF6089-B9E3-4390-BE41-F6BEF61574B3}"/>
              </a:ext>
            </a:extLst>
          </p:cNvPr>
          <p:cNvSpPr txBox="1"/>
          <p:nvPr/>
        </p:nvSpPr>
        <p:spPr>
          <a:xfrm flipH="1">
            <a:off x="8645047" y="4010025"/>
            <a:ext cx="3061177" cy="2616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100" dirty="0"/>
              <a:t>Conclusion</a:t>
            </a:r>
          </a:p>
        </p:txBody>
      </p:sp>
      <p:sp>
        <p:nvSpPr>
          <p:cNvPr id="14" name="TextBox 13">
            <a:extLst>
              <a:ext uri="{FF2B5EF4-FFF2-40B4-BE49-F238E27FC236}">
                <a16:creationId xmlns:a16="http://schemas.microsoft.com/office/drawing/2014/main" id="{6578D2D6-1220-492B-B600-ECB7D0E8D079}"/>
              </a:ext>
            </a:extLst>
          </p:cNvPr>
          <p:cNvSpPr txBox="1"/>
          <p:nvPr/>
        </p:nvSpPr>
        <p:spPr>
          <a:xfrm flipH="1">
            <a:off x="8645047" y="5383604"/>
            <a:ext cx="3070703" cy="2616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100" dirty="0"/>
              <a:t>References</a:t>
            </a:r>
          </a:p>
        </p:txBody>
      </p:sp>
      <p:graphicFrame>
        <p:nvGraphicFramePr>
          <p:cNvPr id="22" name="Chart 21">
            <a:extLst>
              <a:ext uri="{FF2B5EF4-FFF2-40B4-BE49-F238E27FC236}">
                <a16:creationId xmlns:a16="http://schemas.microsoft.com/office/drawing/2014/main" id="{B9F1B04A-5940-4B61-8B8C-8CA178EB151E}"/>
              </a:ext>
            </a:extLst>
          </p:cNvPr>
          <p:cNvGraphicFramePr>
            <a:graphicFrameLocks/>
          </p:cNvGraphicFramePr>
          <p:nvPr>
            <p:extLst>
              <p:ext uri="{D42A27DB-BD31-4B8C-83A1-F6EECF244321}">
                <p14:modId xmlns:p14="http://schemas.microsoft.com/office/powerpoint/2010/main" val="1679628147"/>
              </p:ext>
            </p:extLst>
          </p:nvPr>
        </p:nvGraphicFramePr>
        <p:xfrm>
          <a:off x="3698765" y="1284367"/>
          <a:ext cx="4653512" cy="248796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5B67D76D-FBC7-4C97-917C-3AAFFB65CF04}"/>
              </a:ext>
            </a:extLst>
          </p:cNvPr>
          <p:cNvSpPr txBox="1"/>
          <p:nvPr/>
        </p:nvSpPr>
        <p:spPr>
          <a:xfrm flipH="1">
            <a:off x="8549322" y="4241372"/>
            <a:ext cx="3388752" cy="1169551"/>
          </a:xfrm>
          <a:prstGeom prst="rect">
            <a:avLst/>
          </a:prstGeom>
          <a:noFill/>
        </p:spPr>
        <p:txBody>
          <a:bodyPr wrap="square" rtlCol="0">
            <a:spAutoFit/>
          </a:bodyPr>
          <a:lstStyle/>
          <a:p>
            <a:r>
              <a:rPr lang="en-US" sz="1000" dirty="0"/>
              <a:t>Overall, the results of this study were not statistically significant due to study limitations, however, this study was clinically significant as immunotherapy has shown to have reduced adverse effect rates compared to conventional therapy and thus should be considered as a viable treatment option. Additional studies will need to be completed to determine safety and efficacy of immunotherapy agents. </a:t>
            </a:r>
          </a:p>
        </p:txBody>
      </p:sp>
      <p:graphicFrame>
        <p:nvGraphicFramePr>
          <p:cNvPr id="16" name="Chart 15">
            <a:extLst>
              <a:ext uri="{FF2B5EF4-FFF2-40B4-BE49-F238E27FC236}">
                <a16:creationId xmlns:a16="http://schemas.microsoft.com/office/drawing/2014/main" id="{28C3B4E9-939A-4956-BD36-4199A215FC04}"/>
              </a:ext>
            </a:extLst>
          </p:cNvPr>
          <p:cNvGraphicFramePr/>
          <p:nvPr>
            <p:extLst>
              <p:ext uri="{D42A27DB-BD31-4B8C-83A1-F6EECF244321}">
                <p14:modId xmlns:p14="http://schemas.microsoft.com/office/powerpoint/2010/main" val="2053733416"/>
              </p:ext>
            </p:extLst>
          </p:nvPr>
        </p:nvGraphicFramePr>
        <p:xfrm>
          <a:off x="8215905" y="1738481"/>
          <a:ext cx="3855082" cy="2380616"/>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a:extLst>
              <a:ext uri="{FF2B5EF4-FFF2-40B4-BE49-F238E27FC236}">
                <a16:creationId xmlns:a16="http://schemas.microsoft.com/office/drawing/2014/main" id="{78949D6E-92A0-4833-9405-A10B48DE5D3E}"/>
              </a:ext>
            </a:extLst>
          </p:cNvPr>
          <p:cNvSpPr txBox="1"/>
          <p:nvPr/>
        </p:nvSpPr>
        <p:spPr>
          <a:xfrm flipH="1">
            <a:off x="8426342" y="1332786"/>
            <a:ext cx="3511732" cy="2092881"/>
          </a:xfrm>
          <a:prstGeom prst="rect">
            <a:avLst/>
          </a:prstGeom>
          <a:noFill/>
        </p:spPr>
        <p:txBody>
          <a:bodyPr wrap="square" rtlCol="0">
            <a:spAutoFit/>
          </a:bodyPr>
          <a:lstStyle/>
          <a:p>
            <a:pPr marL="171450" indent="-171450">
              <a:buFont typeface="Arial" panose="020B0604020202020204" pitchFamily="34" charset="0"/>
              <a:buChar char="•"/>
            </a:pPr>
            <a:r>
              <a:rPr lang="en-US" sz="1000" dirty="0">
                <a:effectLst/>
                <a:ea typeface="Times New Roman" panose="02020603050405020304" pitchFamily="18" charset="0"/>
              </a:rPr>
              <a:t>Among study participants, data showed that patients between both groups had primary events reported </a:t>
            </a:r>
            <a:r>
              <a:rPr lang="en-US" sz="1000" dirty="0">
                <a:ea typeface="Times New Roman" panose="02020603050405020304" pitchFamily="18" charset="0"/>
              </a:rPr>
              <a:t>of</a:t>
            </a:r>
            <a:r>
              <a:rPr lang="en-US" sz="1000" dirty="0">
                <a:effectLst/>
                <a:ea typeface="Times New Roman" panose="02020603050405020304" pitchFamily="18" charset="0"/>
              </a:rPr>
              <a:t> hypersensitivity skin reactions and respiratory problems with </a:t>
            </a:r>
            <a:r>
              <a:rPr lang="en-US" sz="1000" dirty="0">
                <a:ea typeface="Times New Roman" panose="02020603050405020304" pitchFamily="18" charset="0"/>
              </a:rPr>
              <a:t>78</a:t>
            </a:r>
            <a:r>
              <a:rPr lang="en-US" sz="1000" dirty="0">
                <a:effectLst/>
                <a:ea typeface="Times New Roman" panose="02020603050405020304" pitchFamily="18" charset="0"/>
              </a:rPr>
              <a:t> patients (56%) reported at a grade I and 55 patients (40%) at grade II.</a:t>
            </a:r>
          </a:p>
          <a:p>
            <a:endParaRPr lang="en-US" sz="1000" dirty="0">
              <a:ea typeface="Times New Roman" panose="02020603050405020304" pitchFamily="18" charset="0"/>
            </a:endParaRPr>
          </a:p>
          <a:p>
            <a:endParaRPr lang="en-US" sz="1000" dirty="0">
              <a:effectLst/>
              <a:ea typeface="Times New Roman" panose="02020603050405020304" pitchFamily="18" charset="0"/>
            </a:endParaRPr>
          </a:p>
          <a:p>
            <a:endParaRPr lang="en-US" sz="1000" dirty="0">
              <a:ea typeface="Times New Roman" panose="02020603050405020304" pitchFamily="18" charset="0"/>
            </a:endParaRPr>
          </a:p>
          <a:p>
            <a:endParaRPr lang="en-US" sz="1000" dirty="0">
              <a:effectLst/>
              <a:ea typeface="Times New Roman" panose="02020603050405020304" pitchFamily="18" charset="0"/>
            </a:endParaRPr>
          </a:p>
          <a:p>
            <a:r>
              <a:rPr lang="en-US" sz="1000" dirty="0">
                <a:effectLst/>
                <a:ea typeface="Times New Roman" panose="02020603050405020304" pitchFamily="18" charset="0"/>
              </a:rPr>
              <a:t> </a:t>
            </a:r>
          </a:p>
          <a:p>
            <a:pPr marL="171450" indent="-171450">
              <a:buFont typeface="Arial" panose="020B0604020202020204" pitchFamily="34" charset="0"/>
              <a:buChar char="•"/>
            </a:pPr>
            <a:endParaRPr lang="en-US" sz="1000" dirty="0">
              <a:effectLst/>
              <a:ea typeface="Times New Roman" panose="02020603050405020304" pitchFamily="18" charset="0"/>
            </a:endParaRPr>
          </a:p>
          <a:p>
            <a:pPr marL="171450" indent="-171450">
              <a:buFont typeface="Arial" panose="020B0604020202020204" pitchFamily="34" charset="0"/>
              <a:buChar char="•"/>
            </a:pPr>
            <a:endParaRPr lang="en-US" sz="1000" dirty="0">
              <a:ea typeface="Times New Roman" panose="02020603050405020304" pitchFamily="18" charset="0"/>
            </a:endParaRPr>
          </a:p>
          <a:p>
            <a:pPr marL="171450" indent="-171450">
              <a:buFont typeface="Arial" panose="020B0604020202020204" pitchFamily="34" charset="0"/>
              <a:buChar char="•"/>
            </a:pPr>
            <a:endParaRPr lang="en-US" sz="1000" dirty="0">
              <a:effectLst/>
              <a:ea typeface="Times New Roman" panose="02020603050405020304" pitchFamily="18" charset="0"/>
            </a:endParaRPr>
          </a:p>
        </p:txBody>
      </p:sp>
      <p:sp>
        <p:nvSpPr>
          <p:cNvPr id="18" name="TextBox 17">
            <a:extLst>
              <a:ext uri="{FF2B5EF4-FFF2-40B4-BE49-F238E27FC236}">
                <a16:creationId xmlns:a16="http://schemas.microsoft.com/office/drawing/2014/main" id="{BD3D4F1C-56D8-44E5-B385-23602A78574B}"/>
              </a:ext>
            </a:extLst>
          </p:cNvPr>
          <p:cNvSpPr txBox="1"/>
          <p:nvPr/>
        </p:nvSpPr>
        <p:spPr>
          <a:xfrm flipH="1">
            <a:off x="8549324" y="5620665"/>
            <a:ext cx="3642676" cy="1015663"/>
          </a:xfrm>
          <a:prstGeom prst="rect">
            <a:avLst/>
          </a:prstGeom>
          <a:noFill/>
        </p:spPr>
        <p:txBody>
          <a:bodyPr wrap="square" rtlCol="0">
            <a:spAutoFit/>
          </a:bodyPr>
          <a:lstStyle/>
          <a:p>
            <a:r>
              <a:rPr lang="en-US" sz="1000" dirty="0"/>
              <a:t>U.S. Department of Health and Human Services, </a:t>
            </a:r>
            <a:r>
              <a:rPr lang="en-US" sz="1000" i="1" dirty="0"/>
              <a:t>CTCAE grading scale</a:t>
            </a:r>
            <a:r>
              <a:rPr lang="en-US" sz="1000" dirty="0"/>
              <a:t>, V5.0, NCI;2017</a:t>
            </a:r>
          </a:p>
          <a:p>
            <a:r>
              <a:rPr lang="en-US" sz="1000" i="1" dirty="0"/>
              <a:t>Adverse side effects of Chemotherapy, </a:t>
            </a:r>
            <a:r>
              <a:rPr lang="en-US" sz="1000" dirty="0"/>
              <a:t>American Cancer Society, Inc. 2021</a:t>
            </a:r>
          </a:p>
          <a:p>
            <a:r>
              <a:rPr lang="en-US" sz="1000" b="0" i="0" dirty="0">
                <a:solidFill>
                  <a:srgbClr val="212121"/>
                </a:solidFill>
                <a:effectLst/>
              </a:rPr>
              <a:t>Hansel TT, et al. </a:t>
            </a:r>
            <a:r>
              <a:rPr lang="en-US" sz="1000" b="0" i="1" dirty="0">
                <a:solidFill>
                  <a:srgbClr val="212121"/>
                </a:solidFill>
                <a:effectLst/>
              </a:rPr>
              <a:t>The safety and side effects of monoclonal antibodies</a:t>
            </a:r>
            <a:r>
              <a:rPr lang="en-US" sz="1000" b="0" i="0" dirty="0">
                <a:solidFill>
                  <a:srgbClr val="212121"/>
                </a:solidFill>
                <a:effectLst/>
              </a:rPr>
              <a:t>. Nat Rev Drug </a:t>
            </a:r>
            <a:r>
              <a:rPr lang="en-US" sz="1000" b="0" i="0" dirty="0" err="1">
                <a:solidFill>
                  <a:srgbClr val="212121"/>
                </a:solidFill>
                <a:effectLst/>
              </a:rPr>
              <a:t>Discov</a:t>
            </a:r>
            <a:r>
              <a:rPr lang="en-US" sz="1000" b="0" i="0" dirty="0">
                <a:solidFill>
                  <a:srgbClr val="212121"/>
                </a:solidFill>
                <a:effectLst/>
              </a:rPr>
              <a:t>. 2010 Apr</a:t>
            </a:r>
            <a:endParaRPr lang="en-US" sz="1000" i="1" dirty="0"/>
          </a:p>
        </p:txBody>
      </p:sp>
      <p:sp>
        <p:nvSpPr>
          <p:cNvPr id="21" name="TextBox 20">
            <a:extLst>
              <a:ext uri="{FF2B5EF4-FFF2-40B4-BE49-F238E27FC236}">
                <a16:creationId xmlns:a16="http://schemas.microsoft.com/office/drawing/2014/main" id="{87854A6E-A0DB-48C4-B285-9C7286DEC5C2}"/>
              </a:ext>
            </a:extLst>
          </p:cNvPr>
          <p:cNvSpPr txBox="1"/>
          <p:nvPr/>
        </p:nvSpPr>
        <p:spPr>
          <a:xfrm>
            <a:off x="8653461" y="1066235"/>
            <a:ext cx="3128963" cy="2616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100" dirty="0"/>
              <a:t>Results cont.</a:t>
            </a:r>
          </a:p>
        </p:txBody>
      </p:sp>
      <p:sp>
        <p:nvSpPr>
          <p:cNvPr id="3" name="TextBox 2">
            <a:extLst>
              <a:ext uri="{FF2B5EF4-FFF2-40B4-BE49-F238E27FC236}">
                <a16:creationId xmlns:a16="http://schemas.microsoft.com/office/drawing/2014/main" id="{F2BFD6FC-8182-41CF-A0A0-906EE33F036F}"/>
              </a:ext>
            </a:extLst>
          </p:cNvPr>
          <p:cNvSpPr txBox="1"/>
          <p:nvPr/>
        </p:nvSpPr>
        <p:spPr>
          <a:xfrm>
            <a:off x="8549322" y="6611779"/>
            <a:ext cx="3086100" cy="246221"/>
          </a:xfrm>
          <a:prstGeom prst="rect">
            <a:avLst/>
          </a:prstGeom>
          <a:noFill/>
        </p:spPr>
        <p:txBody>
          <a:bodyPr wrap="square" rtlCol="0">
            <a:spAutoFit/>
          </a:bodyPr>
          <a:lstStyle/>
          <a:p>
            <a:r>
              <a:rPr lang="en-US" sz="1000" dirty="0"/>
              <a:t>Contact: Tayler Hutto; thutto@student.roseman.edu</a:t>
            </a:r>
          </a:p>
        </p:txBody>
      </p:sp>
      <p:sp>
        <p:nvSpPr>
          <p:cNvPr id="6" name="TextBox 5">
            <a:extLst>
              <a:ext uri="{FF2B5EF4-FFF2-40B4-BE49-F238E27FC236}">
                <a16:creationId xmlns:a16="http://schemas.microsoft.com/office/drawing/2014/main" id="{2CED8B84-5FD2-404E-9492-19E8303CC720}"/>
              </a:ext>
            </a:extLst>
          </p:cNvPr>
          <p:cNvSpPr txBox="1"/>
          <p:nvPr/>
        </p:nvSpPr>
        <p:spPr>
          <a:xfrm flipH="1">
            <a:off x="4181872" y="3589646"/>
            <a:ext cx="3855082" cy="1015663"/>
          </a:xfrm>
          <a:prstGeom prst="rect">
            <a:avLst/>
          </a:prstGeom>
          <a:noFill/>
        </p:spPr>
        <p:txBody>
          <a:bodyPr wrap="square" rtlCol="0">
            <a:spAutoFit/>
          </a:bodyPr>
          <a:lstStyle/>
          <a:p>
            <a:r>
              <a:rPr lang="en-US" sz="1000" dirty="0">
                <a:effectLst/>
                <a:ea typeface="Times New Roman" panose="02020603050405020304" pitchFamily="18" charset="0"/>
              </a:rPr>
              <a:t>Among study participants, data showed that 90 patients (64%) who had received chemotherapy agents </a:t>
            </a:r>
            <a:r>
              <a:rPr lang="en-US" sz="1000" dirty="0">
                <a:ea typeface="Times New Roman" panose="02020603050405020304" pitchFamily="18" charset="0"/>
              </a:rPr>
              <a:t>during</a:t>
            </a:r>
            <a:r>
              <a:rPr lang="en-US" sz="1000" dirty="0">
                <a:effectLst/>
                <a:ea typeface="Times New Roman" panose="02020603050405020304" pitchFamily="18" charset="0"/>
              </a:rPr>
              <a:t> their course of cancer treatment had reported infusion-related adverse events, including patients who had experienced multiple infusion reaction occurrences to different chemotherapy agents compared to 50 patients (36%) who received </a:t>
            </a:r>
            <a:r>
              <a:rPr lang="en-US" sz="1000" dirty="0">
                <a:ea typeface="Times New Roman" panose="02020603050405020304" pitchFamily="18" charset="0"/>
              </a:rPr>
              <a:t>immuno</a:t>
            </a:r>
            <a:r>
              <a:rPr lang="en-US" sz="1000" dirty="0">
                <a:effectLst/>
                <a:ea typeface="Times New Roman" panose="02020603050405020304" pitchFamily="18" charset="0"/>
              </a:rPr>
              <a:t>therapy. </a:t>
            </a:r>
            <a:endParaRPr lang="en-US" sz="1000" dirty="0"/>
          </a:p>
        </p:txBody>
      </p:sp>
      <p:graphicFrame>
        <p:nvGraphicFramePr>
          <p:cNvPr id="25" name="Chart 24">
            <a:extLst>
              <a:ext uri="{FF2B5EF4-FFF2-40B4-BE49-F238E27FC236}">
                <a16:creationId xmlns:a16="http://schemas.microsoft.com/office/drawing/2014/main" id="{CA271AC3-B998-4903-A688-499B029BE7E7}"/>
              </a:ext>
            </a:extLst>
          </p:cNvPr>
          <p:cNvGraphicFramePr>
            <a:graphicFrameLocks/>
          </p:cNvGraphicFramePr>
          <p:nvPr>
            <p:extLst>
              <p:ext uri="{D42A27DB-BD31-4B8C-83A1-F6EECF244321}">
                <p14:modId xmlns:p14="http://schemas.microsoft.com/office/powerpoint/2010/main" val="4190935166"/>
              </p:ext>
            </p:extLst>
          </p:nvPr>
        </p:nvGraphicFramePr>
        <p:xfrm>
          <a:off x="3810995" y="4435555"/>
          <a:ext cx="4339819" cy="2422445"/>
        </p:xfrm>
        <a:graphic>
          <a:graphicData uri="http://schemas.openxmlformats.org/drawingml/2006/chart">
            <c:chart xmlns:c="http://schemas.openxmlformats.org/drawingml/2006/chart" xmlns:r="http://schemas.openxmlformats.org/officeDocument/2006/relationships" r:id="rId4"/>
          </a:graphicData>
        </a:graphic>
      </p:graphicFrame>
      <p:pic>
        <p:nvPicPr>
          <p:cNvPr id="19" name="Picture 18">
            <a:extLst>
              <a:ext uri="{FF2B5EF4-FFF2-40B4-BE49-F238E27FC236}">
                <a16:creationId xmlns:a16="http://schemas.microsoft.com/office/drawing/2014/main" id="{A4FD5F8D-4989-4494-A229-A98D02260FE8}"/>
              </a:ext>
            </a:extLst>
          </p:cNvPr>
          <p:cNvPicPr>
            <a:picLocks noChangeAspect="1"/>
          </p:cNvPicPr>
          <p:nvPr/>
        </p:nvPicPr>
        <p:blipFill>
          <a:blip r:embed="rId5"/>
          <a:stretch>
            <a:fillRect/>
          </a:stretch>
        </p:blipFill>
        <p:spPr>
          <a:xfrm>
            <a:off x="371474" y="89535"/>
            <a:ext cx="958215" cy="958215"/>
          </a:xfrm>
          <a:prstGeom prst="rect">
            <a:avLst/>
          </a:prstGeom>
        </p:spPr>
      </p:pic>
    </p:spTree>
    <p:extLst>
      <p:ext uri="{BB962C8B-B14F-4D97-AF65-F5344CB8AC3E}">
        <p14:creationId xmlns:p14="http://schemas.microsoft.com/office/powerpoint/2010/main" val="10388558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o-Do List">
    <a:dk1>
      <a:sysClr val="windowText" lastClr="000000"/>
    </a:dk1>
    <a:lt1>
      <a:sysClr val="window" lastClr="FFFFFF"/>
    </a:lt1>
    <a:dk2>
      <a:srgbClr val="251C22"/>
    </a:dk2>
    <a:lt2>
      <a:srgbClr val="F0F8F6"/>
    </a:lt2>
    <a:accent1>
      <a:srgbClr val="947087"/>
    </a:accent1>
    <a:accent2>
      <a:srgbClr val="47A6B5"/>
    </a:accent2>
    <a:accent3>
      <a:srgbClr val="EAC235"/>
    </a:accent3>
    <a:accent4>
      <a:srgbClr val="6BC081"/>
    </a:accent4>
    <a:accent5>
      <a:srgbClr val="E9733D"/>
    </a:accent5>
    <a:accent6>
      <a:srgbClr val="FB933B"/>
    </a:accent6>
    <a:hlink>
      <a:srgbClr val="47A6B5"/>
    </a:hlink>
    <a:folHlink>
      <a:srgbClr val="947087"/>
    </a:folHlink>
  </a:clrScheme>
  <a:fontScheme name="To-Do List">
    <a:majorFont>
      <a:latin typeface="Franklin Gothic Medium"/>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5528</TotalTime>
  <Words>591</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 Adverse Infusion-Related Event Severity in Oncology Patients Receiving Chemotherapy Agents vs. Immunotherapy  Age    Tayler Hutto, BS, PharmD Candidate, Megan Mullalley, PharmD, BCOP, BCPS, Neil Adams, PharmD, BCOP                Intermountain Medical Center, Department of Pharmacy Services, Murray UT, Roseman University of Health Sciences, College of Pharmacy, South Jordan, UT,                          Intermountain Cancer Center-St. George, Pharmacy Services, St. George, 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Hutto, Tayler R</dc:creator>
  <cp:lastModifiedBy>Hutto, Tayler R</cp:lastModifiedBy>
  <cp:revision>227</cp:revision>
  <dcterms:created xsi:type="dcterms:W3CDTF">2022-09-06T21:32:08Z</dcterms:created>
  <dcterms:modified xsi:type="dcterms:W3CDTF">2023-01-28T01:47:17Z</dcterms:modified>
</cp:coreProperties>
</file>